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23"/>
  </p:notesMasterIdLst>
  <p:sldIdLst>
    <p:sldId id="273" r:id="rId5"/>
    <p:sldId id="347" r:id="rId6"/>
    <p:sldId id="421" r:id="rId7"/>
    <p:sldId id="365" r:id="rId8"/>
    <p:sldId id="398" r:id="rId9"/>
    <p:sldId id="399" r:id="rId10"/>
    <p:sldId id="400" r:id="rId11"/>
    <p:sldId id="644" r:id="rId12"/>
    <p:sldId id="639" r:id="rId13"/>
    <p:sldId id="640" r:id="rId14"/>
    <p:sldId id="641" r:id="rId15"/>
    <p:sldId id="645" r:id="rId16"/>
    <p:sldId id="406" r:id="rId17"/>
    <p:sldId id="464" r:id="rId18"/>
    <p:sldId id="646" r:id="rId19"/>
    <p:sldId id="407" r:id="rId20"/>
    <p:sldId id="647" r:id="rId21"/>
    <p:sldId id="373" r:id="rId22"/>
    <p:sldId id="374" r:id="rId23"/>
    <p:sldId id="375" r:id="rId24"/>
    <p:sldId id="648" r:id="rId25"/>
    <p:sldId id="466" r:id="rId26"/>
    <p:sldId id="379" r:id="rId27"/>
    <p:sldId id="385" r:id="rId28"/>
    <p:sldId id="380" r:id="rId29"/>
    <p:sldId id="649" r:id="rId30"/>
    <p:sldId id="468" r:id="rId31"/>
    <p:sldId id="412" r:id="rId32"/>
    <p:sldId id="650" r:id="rId33"/>
    <p:sldId id="370" r:id="rId34"/>
    <p:sldId id="371" r:id="rId35"/>
    <p:sldId id="372" r:id="rId36"/>
    <p:sldId id="651" r:id="rId37"/>
    <p:sldId id="523" r:id="rId38"/>
    <p:sldId id="652" r:id="rId39"/>
    <p:sldId id="653" r:id="rId40"/>
    <p:sldId id="553" r:id="rId41"/>
    <p:sldId id="411" r:id="rId42"/>
    <p:sldId id="654" r:id="rId43"/>
    <p:sldId id="550" r:id="rId44"/>
    <p:sldId id="549" r:id="rId45"/>
    <p:sldId id="548" r:id="rId46"/>
    <p:sldId id="547" r:id="rId47"/>
    <p:sldId id="446" r:id="rId48"/>
    <p:sldId id="546" r:id="rId49"/>
    <p:sldId id="655" r:id="rId50"/>
    <p:sldId id="442" r:id="rId51"/>
    <p:sldId id="443" r:id="rId52"/>
    <p:sldId id="656" r:id="rId53"/>
    <p:sldId id="545" r:id="rId54"/>
    <p:sldId id="544" r:id="rId55"/>
    <p:sldId id="543" r:id="rId56"/>
    <p:sldId id="422" r:id="rId57"/>
    <p:sldId id="426" r:id="rId58"/>
    <p:sldId id="423" r:id="rId59"/>
    <p:sldId id="425" r:id="rId60"/>
    <p:sldId id="428" r:id="rId61"/>
    <p:sldId id="429" r:id="rId62"/>
    <p:sldId id="433" r:id="rId63"/>
    <p:sldId id="657" r:id="rId64"/>
    <p:sldId id="542" r:id="rId65"/>
    <p:sldId id="447" r:id="rId66"/>
    <p:sldId id="658" r:id="rId67"/>
    <p:sldId id="438" r:id="rId68"/>
    <p:sldId id="440" r:id="rId69"/>
    <p:sldId id="441" r:id="rId70"/>
    <p:sldId id="659" r:id="rId71"/>
    <p:sldId id="439" r:id="rId72"/>
    <p:sldId id="660" r:id="rId73"/>
    <p:sldId id="437" r:id="rId74"/>
    <p:sldId id="661" r:id="rId75"/>
    <p:sldId id="444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662" r:id="rId88"/>
    <p:sldId id="445" r:id="rId89"/>
    <p:sldId id="459" r:id="rId90"/>
    <p:sldId id="460" r:id="rId91"/>
    <p:sldId id="461" r:id="rId92"/>
    <p:sldId id="541" r:id="rId93"/>
    <p:sldId id="540" r:id="rId94"/>
    <p:sldId id="539" r:id="rId95"/>
    <p:sldId id="538" r:id="rId96"/>
    <p:sldId id="537" r:id="rId97"/>
    <p:sldId id="686" r:id="rId98"/>
    <p:sldId id="687" r:id="rId99"/>
    <p:sldId id="410" r:id="rId100"/>
    <p:sldId id="409" r:id="rId101"/>
    <p:sldId id="688" r:id="rId102"/>
    <p:sldId id="689" r:id="rId103"/>
    <p:sldId id="690" r:id="rId104"/>
    <p:sldId id="691" r:id="rId105"/>
    <p:sldId id="663" r:id="rId106"/>
    <p:sldId id="555" r:id="rId107"/>
    <p:sldId id="431" r:id="rId108"/>
    <p:sldId id="432" r:id="rId109"/>
    <p:sldId id="434" r:id="rId110"/>
    <p:sldId id="554" r:id="rId111"/>
    <p:sldId id="436" r:id="rId112"/>
    <p:sldId id="567" r:id="rId113"/>
    <p:sldId id="664" r:id="rId114"/>
    <p:sldId id="665" r:id="rId115"/>
    <p:sldId id="568" r:id="rId116"/>
    <p:sldId id="569" r:id="rId117"/>
    <p:sldId id="570" r:id="rId118"/>
    <p:sldId id="571" r:id="rId119"/>
    <p:sldId id="572" r:id="rId120"/>
    <p:sldId id="573" r:id="rId121"/>
    <p:sldId id="574" r:id="rId122"/>
    <p:sldId id="575" r:id="rId123"/>
    <p:sldId id="576" r:id="rId124"/>
    <p:sldId id="666" r:id="rId125"/>
    <p:sldId id="579" r:id="rId126"/>
    <p:sldId id="667" r:id="rId127"/>
    <p:sldId id="581" r:id="rId128"/>
    <p:sldId id="668" r:id="rId129"/>
    <p:sldId id="583" r:id="rId130"/>
    <p:sldId id="584" r:id="rId131"/>
    <p:sldId id="585" r:id="rId132"/>
    <p:sldId id="586" r:id="rId133"/>
    <p:sldId id="587" r:id="rId134"/>
    <p:sldId id="471" r:id="rId135"/>
    <p:sldId id="472" r:id="rId136"/>
    <p:sldId id="588" r:id="rId137"/>
    <p:sldId id="474" r:id="rId138"/>
    <p:sldId id="476" r:id="rId139"/>
    <p:sldId id="551" r:id="rId140"/>
    <p:sldId id="552" r:id="rId141"/>
    <p:sldId id="669" r:id="rId142"/>
    <p:sldId id="480" r:id="rId143"/>
    <p:sldId id="589" r:id="rId144"/>
    <p:sldId id="590" r:id="rId145"/>
    <p:sldId id="591" r:id="rId146"/>
    <p:sldId id="592" r:id="rId147"/>
    <p:sldId id="482" r:id="rId148"/>
    <p:sldId id="481" r:id="rId149"/>
    <p:sldId id="670" r:id="rId150"/>
    <p:sldId id="485" r:id="rId151"/>
    <p:sldId id="596" r:id="rId152"/>
    <p:sldId id="597" r:id="rId153"/>
    <p:sldId id="595" r:id="rId154"/>
    <p:sldId id="671" r:id="rId155"/>
    <p:sldId id="413" r:id="rId156"/>
    <p:sldId id="414" r:id="rId157"/>
    <p:sldId id="415" r:id="rId158"/>
    <p:sldId id="672" r:id="rId159"/>
    <p:sldId id="617" r:id="rId160"/>
    <p:sldId id="618" r:id="rId161"/>
    <p:sldId id="619" r:id="rId162"/>
    <p:sldId id="620" r:id="rId163"/>
    <p:sldId id="621" r:id="rId164"/>
    <p:sldId id="622" r:id="rId165"/>
    <p:sldId id="623" r:id="rId166"/>
    <p:sldId id="624" r:id="rId167"/>
    <p:sldId id="625" r:id="rId168"/>
    <p:sldId id="626" r:id="rId169"/>
    <p:sldId id="627" r:id="rId170"/>
    <p:sldId id="673" r:id="rId171"/>
    <p:sldId id="629" r:id="rId172"/>
    <p:sldId id="630" r:id="rId173"/>
    <p:sldId id="631" r:id="rId174"/>
    <p:sldId id="632" r:id="rId175"/>
    <p:sldId id="674" r:id="rId176"/>
    <p:sldId id="491" r:id="rId177"/>
    <p:sldId id="600" r:id="rId178"/>
    <p:sldId id="675" r:id="rId179"/>
    <p:sldId id="493" r:id="rId180"/>
    <p:sldId id="602" r:id="rId181"/>
    <p:sldId id="676" r:id="rId182"/>
    <p:sldId id="495" r:id="rId183"/>
    <p:sldId id="604" r:id="rId184"/>
    <p:sldId id="605" r:id="rId185"/>
    <p:sldId id="606" r:id="rId186"/>
    <p:sldId id="607" r:id="rId187"/>
    <p:sldId id="608" r:id="rId188"/>
    <p:sldId id="609" r:id="rId189"/>
    <p:sldId id="610" r:id="rId190"/>
    <p:sldId id="611" r:id="rId191"/>
    <p:sldId id="677" r:id="rId192"/>
    <p:sldId id="613" r:id="rId193"/>
    <p:sldId id="614" r:id="rId194"/>
    <p:sldId id="615" r:id="rId195"/>
    <p:sldId id="678" r:id="rId196"/>
    <p:sldId id="512" r:id="rId197"/>
    <p:sldId id="513" r:id="rId198"/>
    <p:sldId id="634" r:id="rId199"/>
    <p:sldId id="515" r:id="rId200"/>
    <p:sldId id="516" r:id="rId201"/>
    <p:sldId id="679" r:id="rId202"/>
    <p:sldId id="497" r:id="rId203"/>
    <p:sldId id="499" r:id="rId204"/>
    <p:sldId id="500" r:id="rId205"/>
    <p:sldId id="680" r:id="rId206"/>
    <p:sldId id="518" r:id="rId207"/>
    <p:sldId id="637" r:id="rId208"/>
    <p:sldId id="520" r:id="rId209"/>
    <p:sldId id="681" r:id="rId210"/>
    <p:sldId id="405" r:id="rId211"/>
    <p:sldId id="416" r:id="rId212"/>
    <p:sldId id="417" r:id="rId213"/>
    <p:sldId id="418" r:id="rId214"/>
    <p:sldId id="419" r:id="rId215"/>
    <p:sldId id="682" r:id="rId216"/>
    <p:sldId id="683" r:id="rId217"/>
    <p:sldId id="470" r:id="rId218"/>
    <p:sldId id="469" r:id="rId219"/>
    <p:sldId id="684" r:id="rId220"/>
    <p:sldId id="685" r:id="rId221"/>
    <p:sldId id="346" r:id="rId222"/>
  </p:sldIdLst>
  <p:sldSz cx="9144000" cy="6858000" type="screen4x3"/>
  <p:notesSz cx="7102475" cy="9388475"/>
  <p:embeddedFontLst>
    <p:embeddedFont>
      <p:font typeface="바탕" panose="02030600000101010101" pitchFamily="18" charset="-127"/>
      <p:regular r:id="rId224"/>
    </p:embeddedFont>
    <p:embeddedFont>
      <p:font typeface="굴림체" panose="020B0609000101010101" pitchFamily="49" charset="-127"/>
      <p:regular r:id="rId225"/>
    </p:embeddedFont>
    <p:embeddedFont>
      <p:font typeface="맑은 고딕" panose="020B0503020000020004" pitchFamily="34" charset="-127"/>
      <p:regular r:id="rId226"/>
      <p:bold r:id="rId227"/>
    </p:embeddedFont>
    <p:embeddedFont>
      <p:font typeface="나눔고딕" pitchFamily="2" charset="-127"/>
      <p:regular r:id="rId228"/>
      <p:bold r:id="rId229"/>
    </p:embeddedFont>
    <p:embeddedFont>
      <p:font typeface="Noto Sans KR" panose="020B0604020202020204" charset="-128"/>
      <p:regular r:id="rId230"/>
      <p:bold r:id="rId231"/>
    </p:embeddedFont>
    <p:embeddedFont>
      <p:font typeface="Noto Sans KR Light" panose="020B0604020202020204" charset="-128"/>
      <p:regular r:id="rId232"/>
    </p:embeddedFont>
    <p:embeddedFont>
      <p:font typeface="Noto Sans KR Medium" panose="020B0604020202020204" charset="-128"/>
      <p:regular r:id="rId233"/>
    </p:embeddedFont>
    <p:embeddedFont>
      <p:font typeface="Noto Sans KR SemiBold" panose="020B0604020202020204" charset="-128"/>
      <p:bold r:id="rId234"/>
    </p:embeddedFont>
    <p:embeddedFont>
      <p:font typeface="나눔스퀘어 네오 OTF Bold" panose="020B0604020202020204" charset="-127"/>
      <p:bold r:id="rId2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7"/>
    <a:srgbClr val="353336"/>
    <a:srgbClr val="262626"/>
    <a:srgbClr val="323031"/>
    <a:srgbClr val="312F32"/>
    <a:srgbClr val="252525"/>
    <a:srgbClr val="D3CFCC"/>
    <a:srgbClr val="FF9900"/>
    <a:srgbClr val="224A90"/>
    <a:srgbClr val="10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F7A44-1C90-7B7E-BF4B-95E0A307E79A}" v="1" dt="2024-11-13T07:33:55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7" y="1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font" Target="fonts/font3.fntdata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font" Target="fonts/font4.fntdata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theme" Target="theme/theme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font" Target="fonts/font5.fntdata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tableStyles" Target="tableStyle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font" Target="fonts/font6.fntdata"/><Relationship Id="rId240" Type="http://schemas.microsoft.com/office/2016/11/relationships/changesInfo" Target="changesInfos/changesInfo1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font" Target="fonts/font7.fntdata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microsoft.com/office/2015/10/relationships/revisionInfo" Target="revisionInfo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presProps" Target="presProps.xml"/><Relationship Id="rId26" Type="http://schemas.openxmlformats.org/officeDocument/2006/relationships/slide" Target="slides/slide22.xml"/><Relationship Id="rId231" Type="http://schemas.openxmlformats.org/officeDocument/2006/relationships/font" Target="fonts/font8.fntdata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font" Target="fonts/font9.fntdata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font" Target="fonts/font10.fntdata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font" Target="fonts/font1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font" Target="fonts/font12.fntdata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es ISTCONTROL" userId="S::sales@istcontrol365.onmicrosoft.com::7acf00e0-e090-4a3c-b4e3-90dbb38b5cfc" providerId="AD" clId="Web-{158F7A44-1C90-7B7E-BF4B-95E0A307E79A}"/>
    <pc:docChg chg="modSld">
      <pc:chgData name="sales ISTCONTROL" userId="S::sales@istcontrol365.onmicrosoft.com::7acf00e0-e090-4a3c-b4e3-90dbb38b5cfc" providerId="AD" clId="Web-{158F7A44-1C90-7B7E-BF4B-95E0A307E79A}" dt="2024-11-13T07:33:55.237" v="0" actId="1076"/>
      <pc:docMkLst>
        <pc:docMk/>
      </pc:docMkLst>
      <pc:sldChg chg="modSp">
        <pc:chgData name="sales ISTCONTROL" userId="S::sales@istcontrol365.onmicrosoft.com::7acf00e0-e090-4a3c-b4e3-90dbb38b5cfc" providerId="AD" clId="Web-{158F7A44-1C90-7B7E-BF4B-95E0A307E79A}" dt="2024-11-13T07:33:55.237" v="0" actId="1076"/>
        <pc:sldMkLst>
          <pc:docMk/>
          <pc:sldMk cId="1190689795" sldId="583"/>
        </pc:sldMkLst>
        <pc:picChg chg="mod">
          <ac:chgData name="sales ISTCONTROL" userId="S::sales@istcontrol365.onmicrosoft.com::7acf00e0-e090-4a3c-b4e3-90dbb38b5cfc" providerId="AD" clId="Web-{158F7A44-1C90-7B7E-BF4B-95E0A307E79A}" dt="2024-11-13T07:33:55.237" v="0" actId="1076"/>
          <ac:picMkLst>
            <pc:docMk/>
            <pc:sldMk cId="1190689795" sldId="583"/>
            <ac:picMk id="6" creationId="{10AE8DF4-6EB1-E275-E43D-BB54878DD62B}"/>
          </ac:picMkLst>
        </pc:picChg>
      </pc:sldChg>
    </pc:docChg>
  </pc:docChgLst>
  <pc:docChgLst>
    <pc:chgData name="신 동근" userId="S::shindk@istcontrol365.onmicrosoft.com::80203fa1-4aa2-4a4b-b709-f2eab9f38b84" providerId="AD" clId="Web-{35A7CF9B-F472-E296-B849-1A3680FE929B}"/>
    <pc:docChg chg="modSld">
      <pc:chgData name="신 동근" userId="S::shindk@istcontrol365.onmicrosoft.com::80203fa1-4aa2-4a4b-b709-f2eab9f38b84" providerId="AD" clId="Web-{35A7CF9B-F472-E296-B849-1A3680FE929B}" dt="2024-08-12T04:57:03.398" v="0" actId="14100"/>
      <pc:docMkLst>
        <pc:docMk/>
      </pc:docMkLst>
      <pc:sldChg chg="modSp">
        <pc:chgData name="신 동근" userId="S::shindk@istcontrol365.onmicrosoft.com::80203fa1-4aa2-4a4b-b709-f2eab9f38b84" providerId="AD" clId="Web-{35A7CF9B-F472-E296-B849-1A3680FE929B}" dt="2024-08-12T04:57:03.398" v="0" actId="14100"/>
        <pc:sldMkLst>
          <pc:docMk/>
          <pc:sldMk cId="1109174946" sldId="379"/>
        </pc:sldMkLst>
        <pc:spChg chg="mod">
          <ac:chgData name="신 동근" userId="S::shindk@istcontrol365.onmicrosoft.com::80203fa1-4aa2-4a4b-b709-f2eab9f38b84" providerId="AD" clId="Web-{35A7CF9B-F472-E296-B849-1A3680FE929B}" dt="2024-08-12T04:57:03.398" v="0" actId="14100"/>
          <ac:spMkLst>
            <pc:docMk/>
            <pc:sldMk cId="1109174946" sldId="379"/>
            <ac:spMk id="1071" creationId="{DC7F4A0B-DCFB-6AEF-D945-4171516F9237}"/>
          </ac:spMkLst>
        </pc:spChg>
      </pc:sldChg>
    </pc:docChg>
  </pc:docChgLst>
  <pc:docChgLst>
    <pc:chgData name="신 동근" userId="S::shindk@istcontrol365.onmicrosoft.com::80203fa1-4aa2-4a4b-b709-f2eab9f38b84" providerId="AD" clId="Web-{5C349825-E8B1-2694-CE7B-D8ECF2781031}"/>
    <pc:docChg chg="modSld">
      <pc:chgData name="신 동근" userId="S::shindk@istcontrol365.onmicrosoft.com::80203fa1-4aa2-4a4b-b709-f2eab9f38b84" providerId="AD" clId="Web-{5C349825-E8B1-2694-CE7B-D8ECF2781031}" dt="2024-05-23T02:16:14.687" v="7"/>
      <pc:docMkLst>
        <pc:docMk/>
      </pc:docMkLst>
      <pc:sldChg chg="addSp delSp modSp">
        <pc:chgData name="신 동근" userId="S::shindk@istcontrol365.onmicrosoft.com::80203fa1-4aa2-4a4b-b709-f2eab9f38b84" providerId="AD" clId="Web-{5C349825-E8B1-2694-CE7B-D8ECF2781031}" dt="2024-05-23T02:16:14.687" v="7"/>
        <pc:sldMkLst>
          <pc:docMk/>
          <pc:sldMk cId="901688906" sldId="273"/>
        </pc:sldMkLst>
        <pc:spChg chg="del">
          <ac:chgData name="신 동근" userId="S::shindk@istcontrol365.onmicrosoft.com::80203fa1-4aa2-4a4b-b709-f2eab9f38b84" providerId="AD" clId="Web-{5C349825-E8B1-2694-CE7B-D8ECF2781031}" dt="2024-05-23T02:16:04.203" v="6"/>
          <ac:spMkLst>
            <pc:docMk/>
            <pc:sldMk cId="901688906" sldId="273"/>
            <ac:spMk id="2" creationId="{7472E457-41A3-D3E8-CD59-8CD37A711477}"/>
          </ac:spMkLst>
        </pc:spChg>
        <pc:spChg chg="del">
          <ac:chgData name="신 동근" userId="S::shindk@istcontrol365.onmicrosoft.com::80203fa1-4aa2-4a4b-b709-f2eab9f38b84" providerId="AD" clId="Web-{5C349825-E8B1-2694-CE7B-D8ECF2781031}" dt="2024-05-23T02:16:01.281" v="5"/>
          <ac:spMkLst>
            <pc:docMk/>
            <pc:sldMk cId="901688906" sldId="273"/>
            <ac:spMk id="5" creationId="{9D87A337-A4BA-9D4D-2311-EE93305A598D}"/>
          </ac:spMkLst>
        </pc:spChg>
        <pc:spChg chg="del">
          <ac:chgData name="신 동근" userId="S::shindk@istcontrol365.onmicrosoft.com::80203fa1-4aa2-4a4b-b709-f2eab9f38b84" providerId="AD" clId="Web-{5C349825-E8B1-2694-CE7B-D8ECF2781031}" dt="2024-05-23T02:15:45.171" v="0"/>
          <ac:spMkLst>
            <pc:docMk/>
            <pc:sldMk cId="901688906" sldId="273"/>
            <ac:spMk id="8" creationId="{584394B6-24BF-701B-FD22-47517CCE1053}"/>
          </ac:spMkLst>
        </pc:spChg>
        <pc:picChg chg="add del mod">
          <ac:chgData name="신 동근" userId="S::shindk@istcontrol365.onmicrosoft.com::80203fa1-4aa2-4a4b-b709-f2eab9f38b84" providerId="AD" clId="Web-{5C349825-E8B1-2694-CE7B-D8ECF2781031}" dt="2024-05-23T02:15:58.343" v="3"/>
          <ac:picMkLst>
            <pc:docMk/>
            <pc:sldMk cId="901688906" sldId="273"/>
            <ac:picMk id="3" creationId="{FE69E687-2939-AD18-2065-880E259FC7BA}"/>
          </ac:picMkLst>
        </pc:picChg>
        <pc:picChg chg="add mod">
          <ac:chgData name="신 동근" userId="S::shindk@istcontrol365.onmicrosoft.com::80203fa1-4aa2-4a4b-b709-f2eab9f38b84" providerId="AD" clId="Web-{5C349825-E8B1-2694-CE7B-D8ECF2781031}" dt="2024-05-23T02:16:14.687" v="7"/>
          <ac:picMkLst>
            <pc:docMk/>
            <pc:sldMk cId="901688906" sldId="273"/>
            <ac:picMk id="6" creationId="{80AA65F7-4C78-A0F2-D493-D80A60D0BDA8}"/>
          </ac:picMkLst>
        </pc:picChg>
        <pc:cxnChg chg="del">
          <ac:chgData name="신 동근" userId="S::shindk@istcontrol365.onmicrosoft.com::80203fa1-4aa2-4a4b-b709-f2eab9f38b84" providerId="AD" clId="Web-{5C349825-E8B1-2694-CE7B-D8ECF2781031}" dt="2024-05-23T02:15:59.671" v="4"/>
          <ac:cxnSpMkLst>
            <pc:docMk/>
            <pc:sldMk cId="901688906" sldId="273"/>
            <ac:cxnSpMk id="7" creationId="{D9CE85CD-8AF4-7A30-954F-0E3D58BE6786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8A378-4F5E-49B8-BB66-975DB579416C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64135EC6-5322-4D9E-A7AF-89692D709586}">
      <dgm:prSet phldrT="[텍스트]" custT="1"/>
      <dgm:spPr/>
      <dgm:t>
        <a:bodyPr/>
        <a:lstStyle/>
        <a:p>
          <a:pPr latinLnBrk="1">
            <a:tabLst>
              <a:tab pos="800100" algn="l"/>
            </a:tabLst>
          </a:pPr>
          <a:r>
            <a:rPr lang="ko-KR" altLang="en-US" sz="900" b="1" dirty="0">
              <a:solidFill>
                <a:schemeClr val="tx1"/>
              </a:solidFill>
            </a:rPr>
            <a:t>오프라인</a:t>
          </a:r>
          <a:endParaRPr lang="en-US" altLang="ko-KR" sz="900" b="1" dirty="0">
            <a:solidFill>
              <a:schemeClr val="tx1"/>
            </a:solidFill>
          </a:endParaRPr>
        </a:p>
        <a:p>
          <a:pPr latinLnBrk="1">
            <a:tabLst>
              <a:tab pos="800100" algn="l"/>
            </a:tabLst>
          </a:pPr>
          <a:r>
            <a:rPr lang="ko-KR" altLang="en-US" sz="900" dirty="0">
              <a:solidFill>
                <a:schemeClr val="bg1"/>
              </a:solidFill>
            </a:rPr>
            <a:t>기술문서 참고</a:t>
          </a:r>
          <a:r>
            <a:rPr lang="en-US" altLang="ko-KR" sz="900" dirty="0">
              <a:solidFill>
                <a:schemeClr val="bg1"/>
              </a:solidFill>
            </a:rPr>
            <a:t>(</a:t>
          </a:r>
          <a:r>
            <a:rPr lang="ko-KR" altLang="en-US" sz="900" dirty="0">
              <a:solidFill>
                <a:schemeClr val="bg1"/>
              </a:solidFill>
            </a:rPr>
            <a:t>매뉴얼</a:t>
          </a:r>
          <a:r>
            <a:rPr lang="en-US" altLang="ko-KR" sz="900" dirty="0">
              <a:solidFill>
                <a:schemeClr val="bg1"/>
              </a:solidFill>
            </a:rPr>
            <a:t>, </a:t>
          </a:r>
          <a:r>
            <a:rPr lang="ko-KR" altLang="en-US" sz="900" dirty="0">
              <a:solidFill>
                <a:schemeClr val="bg1"/>
              </a:solidFill>
            </a:rPr>
            <a:t>기술교육자료</a:t>
          </a:r>
          <a:r>
            <a:rPr lang="en-US" altLang="ko-KR" sz="900" dirty="0">
              <a:solidFill>
                <a:schemeClr val="bg1"/>
              </a:solidFill>
            </a:rPr>
            <a:t>)</a:t>
          </a:r>
          <a:endParaRPr lang="ko-KR" altLang="en-US" sz="900" dirty="0">
            <a:solidFill>
              <a:schemeClr val="bg1"/>
            </a:solidFill>
          </a:endParaRPr>
        </a:p>
      </dgm:t>
    </dgm:pt>
    <dgm:pt modelId="{3FBED54A-9E4A-4DB2-BCFF-C6185325298E}" type="parTrans" cxnId="{E223647A-187F-41EF-BFDE-038E6913EFB6}">
      <dgm:prSet/>
      <dgm:spPr/>
      <dgm:t>
        <a:bodyPr/>
        <a:lstStyle/>
        <a:p>
          <a:pPr latinLnBrk="1"/>
          <a:endParaRPr lang="ko-KR" altLang="en-US"/>
        </a:p>
      </dgm:t>
    </dgm:pt>
    <dgm:pt modelId="{68B0587E-98AD-4E77-9FC7-BA2ED4E10805}" type="sibTrans" cxnId="{E223647A-187F-41EF-BFDE-038E6913EFB6}">
      <dgm:prSet/>
      <dgm:spPr/>
      <dgm:t>
        <a:bodyPr/>
        <a:lstStyle/>
        <a:p>
          <a:pPr latinLnBrk="1"/>
          <a:endParaRPr lang="ko-KR" altLang="en-US"/>
        </a:p>
      </dgm:t>
    </dgm:pt>
    <dgm:pt modelId="{D1ED2017-E550-4E14-9532-DE4D63339B9E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tx1"/>
              </a:solidFill>
            </a:rPr>
            <a:t>온라인</a:t>
          </a:r>
          <a:endParaRPr lang="en-US" altLang="ko-KR" sz="900" b="1" dirty="0">
            <a:solidFill>
              <a:schemeClr val="tx1"/>
            </a:solidFill>
          </a:endParaRPr>
        </a:p>
        <a:p>
          <a:pPr latinLnBrk="1"/>
          <a:r>
            <a:rPr lang="en-US" altLang="ko-KR" sz="800" dirty="0">
              <a:solidFill>
                <a:schemeClr val="bg1"/>
              </a:solidFill>
            </a:rPr>
            <a:t> </a:t>
          </a:r>
          <a:r>
            <a:rPr lang="ko-KR" altLang="en-US" sz="800" dirty="0">
              <a:solidFill>
                <a:schemeClr val="bg1"/>
              </a:solidFill>
            </a:rPr>
            <a:t>홈페이지</a:t>
          </a:r>
          <a:r>
            <a:rPr lang="en-US" altLang="ko-KR" sz="800" dirty="0">
              <a:solidFill>
                <a:schemeClr val="bg1"/>
              </a:solidFill>
            </a:rPr>
            <a:t>(</a:t>
          </a:r>
          <a:r>
            <a:rPr lang="ko-KR" altLang="en-US" sz="800" dirty="0">
              <a:solidFill>
                <a:schemeClr val="bg1"/>
              </a:solidFill>
            </a:rPr>
            <a:t>국문</a:t>
          </a:r>
          <a:r>
            <a:rPr lang="en-US" altLang="ko-KR" sz="800" dirty="0">
              <a:solidFill>
                <a:schemeClr val="bg1"/>
              </a:solidFill>
            </a:rPr>
            <a:t>)-&gt;</a:t>
          </a:r>
          <a:r>
            <a:rPr lang="ko-KR" altLang="en-US" sz="800" dirty="0">
              <a:solidFill>
                <a:schemeClr val="bg1"/>
              </a:solidFill>
            </a:rPr>
            <a:t>고객지원</a:t>
          </a:r>
          <a:r>
            <a:rPr lang="en-US" altLang="ko-KR" sz="800" dirty="0">
              <a:solidFill>
                <a:schemeClr val="bg1"/>
              </a:solidFill>
            </a:rPr>
            <a:t>-&gt;FAQ</a:t>
          </a:r>
          <a:endParaRPr lang="ko-KR" altLang="en-US" sz="800" dirty="0">
            <a:solidFill>
              <a:schemeClr val="bg1"/>
            </a:solidFill>
          </a:endParaRPr>
        </a:p>
      </dgm:t>
    </dgm:pt>
    <dgm:pt modelId="{EBFBFBE8-8B22-4D90-BB24-AACF9B3EFAF5}" type="parTrans" cxnId="{57AA1241-7630-406B-9AA6-4A6087998CF0}">
      <dgm:prSet/>
      <dgm:spPr/>
      <dgm:t>
        <a:bodyPr/>
        <a:lstStyle/>
        <a:p>
          <a:pPr latinLnBrk="1"/>
          <a:endParaRPr lang="ko-KR" altLang="en-US"/>
        </a:p>
      </dgm:t>
    </dgm:pt>
    <dgm:pt modelId="{F53516D6-09FE-452F-92CB-EF6A287950B0}" type="sibTrans" cxnId="{57AA1241-7630-406B-9AA6-4A6087998CF0}">
      <dgm:prSet/>
      <dgm:spPr/>
      <dgm:t>
        <a:bodyPr/>
        <a:lstStyle/>
        <a:p>
          <a:pPr latinLnBrk="1"/>
          <a:endParaRPr lang="ko-KR" altLang="en-US"/>
        </a:p>
      </dgm:t>
    </dgm:pt>
    <dgm:pt modelId="{C8668591-71CE-4581-A337-327B8ED7B52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tx1"/>
              </a:solidFill>
            </a:rPr>
            <a:t>이메일</a:t>
          </a:r>
          <a:endParaRPr lang="en-US" altLang="ko-KR" sz="900" b="1" dirty="0">
            <a:solidFill>
              <a:schemeClr val="tx1"/>
            </a:solidFill>
          </a:endParaRPr>
        </a:p>
        <a:p>
          <a:pPr latinLnBrk="1"/>
          <a:r>
            <a:rPr lang="en-US" altLang="ko-KR" sz="800" dirty="0">
              <a:solidFill>
                <a:schemeClr val="bg1"/>
              </a:solidFill>
            </a:rPr>
            <a:t>info@istcontrol.com</a:t>
          </a:r>
          <a:endParaRPr lang="ko-KR" altLang="en-US" sz="800" dirty="0">
            <a:solidFill>
              <a:schemeClr val="bg1"/>
            </a:solidFill>
          </a:endParaRPr>
        </a:p>
      </dgm:t>
    </dgm:pt>
    <dgm:pt modelId="{DA37DA4E-0193-4F70-A75D-2B30810A31D4}" type="parTrans" cxnId="{5FBC3ED0-98A2-4D59-AB24-2D985133D9B7}">
      <dgm:prSet/>
      <dgm:spPr/>
      <dgm:t>
        <a:bodyPr/>
        <a:lstStyle/>
        <a:p>
          <a:pPr latinLnBrk="1"/>
          <a:endParaRPr lang="ko-KR" altLang="en-US"/>
        </a:p>
      </dgm:t>
    </dgm:pt>
    <dgm:pt modelId="{69CF38FF-EDAC-4C20-9687-526D69988DDA}" type="sibTrans" cxnId="{5FBC3ED0-98A2-4D59-AB24-2D985133D9B7}">
      <dgm:prSet/>
      <dgm:spPr/>
      <dgm:t>
        <a:bodyPr/>
        <a:lstStyle/>
        <a:p>
          <a:pPr latinLnBrk="1"/>
          <a:endParaRPr lang="ko-KR" altLang="en-US"/>
        </a:p>
      </dgm:t>
    </dgm:pt>
    <dgm:pt modelId="{48AD2B8B-220F-40D6-9273-466B20AD49AE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tx1"/>
              </a:solidFill>
            </a:rPr>
            <a:t>전화</a:t>
          </a:r>
          <a:endParaRPr lang="en-US" altLang="ko-KR" sz="900" b="1" dirty="0">
            <a:solidFill>
              <a:schemeClr val="tx1"/>
            </a:solidFill>
          </a:endParaRPr>
        </a:p>
        <a:p>
          <a:pPr latinLnBrk="1"/>
          <a:r>
            <a:rPr lang="en-US" altLang="ko-KR" sz="800" dirty="0">
              <a:solidFill>
                <a:schemeClr val="bg1"/>
              </a:solidFill>
            </a:rPr>
            <a:t>070-4194-1993</a:t>
          </a:r>
          <a:endParaRPr lang="ko-KR" altLang="en-US" sz="800" dirty="0">
            <a:solidFill>
              <a:schemeClr val="bg1"/>
            </a:solidFill>
          </a:endParaRPr>
        </a:p>
      </dgm:t>
    </dgm:pt>
    <dgm:pt modelId="{21205EC1-A957-4D45-AE61-CC825D17D7A8}" type="parTrans" cxnId="{A8E95CFB-92E5-4A7B-9B01-0BFA0DF1BD63}">
      <dgm:prSet/>
      <dgm:spPr/>
      <dgm:t>
        <a:bodyPr/>
        <a:lstStyle/>
        <a:p>
          <a:pPr latinLnBrk="1"/>
          <a:endParaRPr lang="ko-KR" altLang="en-US"/>
        </a:p>
      </dgm:t>
    </dgm:pt>
    <dgm:pt modelId="{27E54231-B4EF-4CC5-B22C-119CDD06F2DC}" type="sibTrans" cxnId="{A8E95CFB-92E5-4A7B-9B01-0BFA0DF1BD63}">
      <dgm:prSet/>
      <dgm:spPr/>
      <dgm:t>
        <a:bodyPr/>
        <a:lstStyle/>
        <a:p>
          <a:pPr latinLnBrk="1"/>
          <a:endParaRPr lang="ko-KR" altLang="en-US"/>
        </a:p>
      </dgm:t>
    </dgm:pt>
    <dgm:pt modelId="{053397E5-62D7-43B1-BFDB-3EE207394FF4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tx1"/>
              </a:solidFill>
            </a:rPr>
            <a:t>원격지원</a:t>
          </a:r>
          <a:endParaRPr lang="en-US" altLang="ko-KR" sz="900" b="1" dirty="0">
            <a:solidFill>
              <a:schemeClr val="tx1"/>
            </a:solidFill>
          </a:endParaRPr>
        </a:p>
        <a:p>
          <a:pPr latinLnBrk="1"/>
          <a:r>
            <a:rPr lang="en-US" altLang="ko-KR" sz="800" dirty="0">
              <a:solidFill>
                <a:schemeClr val="bg1"/>
              </a:solidFill>
            </a:rPr>
            <a:t>AnyDesk </a:t>
          </a:r>
          <a:r>
            <a:rPr lang="ko-KR" altLang="en-US" sz="800" dirty="0">
              <a:solidFill>
                <a:schemeClr val="bg1"/>
              </a:solidFill>
            </a:rPr>
            <a:t>프로그램 사용</a:t>
          </a:r>
        </a:p>
      </dgm:t>
    </dgm:pt>
    <dgm:pt modelId="{2F5B5359-C35C-49A4-BCBB-FAD3A5DE078B}" type="parTrans" cxnId="{E32E8A1F-7BB1-4B02-80B7-A416DAE9B9E8}">
      <dgm:prSet/>
      <dgm:spPr/>
      <dgm:t>
        <a:bodyPr/>
        <a:lstStyle/>
        <a:p>
          <a:pPr latinLnBrk="1"/>
          <a:endParaRPr lang="ko-KR" altLang="en-US"/>
        </a:p>
      </dgm:t>
    </dgm:pt>
    <dgm:pt modelId="{2DA82ACF-4843-4E50-9352-3F3DAEA1BE88}" type="sibTrans" cxnId="{E32E8A1F-7BB1-4B02-80B7-A416DAE9B9E8}">
      <dgm:prSet/>
      <dgm:spPr/>
      <dgm:t>
        <a:bodyPr/>
        <a:lstStyle/>
        <a:p>
          <a:pPr latinLnBrk="1"/>
          <a:endParaRPr lang="ko-KR" altLang="en-US"/>
        </a:p>
      </dgm:t>
    </dgm:pt>
    <dgm:pt modelId="{2F6CD27B-007A-4AC8-9528-F8AF6C9FF51F}" type="pres">
      <dgm:prSet presAssocID="{AA78A378-4F5E-49B8-BB66-975DB579416C}" presName="Name0" presStyleCnt="0">
        <dgm:presLayoutVars>
          <dgm:dir/>
          <dgm:animLvl val="lvl"/>
          <dgm:resizeHandles val="exact"/>
        </dgm:presLayoutVars>
      </dgm:prSet>
      <dgm:spPr/>
    </dgm:pt>
    <dgm:pt modelId="{C0F62D42-D464-41CA-9778-F22A84B53158}" type="pres">
      <dgm:prSet presAssocID="{64135EC6-5322-4D9E-A7AF-89692D70958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B34B9B3-726F-4082-A38D-DD9D046C9785}" type="pres">
      <dgm:prSet presAssocID="{68B0587E-98AD-4E77-9FC7-BA2ED4E10805}" presName="parTxOnlySpace" presStyleCnt="0"/>
      <dgm:spPr/>
    </dgm:pt>
    <dgm:pt modelId="{2A55AC2C-EFE0-4CB1-A8D4-3EE35A87E4CC}" type="pres">
      <dgm:prSet presAssocID="{D1ED2017-E550-4E14-9532-DE4D63339B9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9ACB1DA-CD99-4440-BCC4-C26E52D4830C}" type="pres">
      <dgm:prSet presAssocID="{F53516D6-09FE-452F-92CB-EF6A287950B0}" presName="parTxOnlySpace" presStyleCnt="0"/>
      <dgm:spPr/>
    </dgm:pt>
    <dgm:pt modelId="{DB1D14CC-C2A4-4B63-867A-1F2990808A8D}" type="pres">
      <dgm:prSet presAssocID="{C8668591-71CE-4581-A337-327B8ED7B52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E6B3E7F-0BDD-4235-8CDD-524EC308FCD0}" type="pres">
      <dgm:prSet presAssocID="{69CF38FF-EDAC-4C20-9687-526D69988DDA}" presName="parTxOnlySpace" presStyleCnt="0"/>
      <dgm:spPr/>
    </dgm:pt>
    <dgm:pt modelId="{DDA032FA-C66A-4009-BA15-5FD64E49BF18}" type="pres">
      <dgm:prSet presAssocID="{48AD2B8B-220F-40D6-9273-466B20AD49A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4FD925-F1D6-4638-98C2-78109A26C8B0}" type="pres">
      <dgm:prSet presAssocID="{27E54231-B4EF-4CC5-B22C-119CDD06F2DC}" presName="parTxOnlySpace" presStyleCnt="0"/>
      <dgm:spPr/>
    </dgm:pt>
    <dgm:pt modelId="{1B2A9C57-CDEB-4703-BD7D-12B6D7A7E54A}" type="pres">
      <dgm:prSet presAssocID="{053397E5-62D7-43B1-BFDB-3EE207394F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32E8A1F-7BB1-4B02-80B7-A416DAE9B9E8}" srcId="{AA78A378-4F5E-49B8-BB66-975DB579416C}" destId="{053397E5-62D7-43B1-BFDB-3EE207394FF4}" srcOrd="4" destOrd="0" parTransId="{2F5B5359-C35C-49A4-BCBB-FAD3A5DE078B}" sibTransId="{2DA82ACF-4843-4E50-9352-3F3DAEA1BE88}"/>
    <dgm:cxn modelId="{02D95521-1171-4AF3-A649-2828AB889A45}" type="presOf" srcId="{48AD2B8B-220F-40D6-9273-466B20AD49AE}" destId="{DDA032FA-C66A-4009-BA15-5FD64E49BF18}" srcOrd="0" destOrd="0" presId="urn:microsoft.com/office/officeart/2005/8/layout/chevron1"/>
    <dgm:cxn modelId="{67DB8D5F-82F5-424B-8B3A-39083B6F52D7}" type="presOf" srcId="{AA78A378-4F5E-49B8-BB66-975DB579416C}" destId="{2F6CD27B-007A-4AC8-9528-F8AF6C9FF51F}" srcOrd="0" destOrd="0" presId="urn:microsoft.com/office/officeart/2005/8/layout/chevron1"/>
    <dgm:cxn modelId="{57AA1241-7630-406B-9AA6-4A6087998CF0}" srcId="{AA78A378-4F5E-49B8-BB66-975DB579416C}" destId="{D1ED2017-E550-4E14-9532-DE4D63339B9E}" srcOrd="1" destOrd="0" parTransId="{EBFBFBE8-8B22-4D90-BB24-AACF9B3EFAF5}" sibTransId="{F53516D6-09FE-452F-92CB-EF6A287950B0}"/>
    <dgm:cxn modelId="{129DBB44-F11F-43DF-9383-432EF1CF6937}" type="presOf" srcId="{053397E5-62D7-43B1-BFDB-3EE207394FF4}" destId="{1B2A9C57-CDEB-4703-BD7D-12B6D7A7E54A}" srcOrd="0" destOrd="0" presId="urn:microsoft.com/office/officeart/2005/8/layout/chevron1"/>
    <dgm:cxn modelId="{A9962545-A86C-4BDE-A44A-68081C1CD170}" type="presOf" srcId="{64135EC6-5322-4D9E-A7AF-89692D709586}" destId="{C0F62D42-D464-41CA-9778-F22A84B53158}" srcOrd="0" destOrd="0" presId="urn:microsoft.com/office/officeart/2005/8/layout/chevron1"/>
    <dgm:cxn modelId="{E223647A-187F-41EF-BFDE-038E6913EFB6}" srcId="{AA78A378-4F5E-49B8-BB66-975DB579416C}" destId="{64135EC6-5322-4D9E-A7AF-89692D709586}" srcOrd="0" destOrd="0" parTransId="{3FBED54A-9E4A-4DB2-BCFF-C6185325298E}" sibTransId="{68B0587E-98AD-4E77-9FC7-BA2ED4E10805}"/>
    <dgm:cxn modelId="{A4B6FFBF-A08C-4A9F-8FF1-A604E408C73C}" type="presOf" srcId="{D1ED2017-E550-4E14-9532-DE4D63339B9E}" destId="{2A55AC2C-EFE0-4CB1-A8D4-3EE35A87E4CC}" srcOrd="0" destOrd="0" presId="urn:microsoft.com/office/officeart/2005/8/layout/chevron1"/>
    <dgm:cxn modelId="{5FBC3ED0-98A2-4D59-AB24-2D985133D9B7}" srcId="{AA78A378-4F5E-49B8-BB66-975DB579416C}" destId="{C8668591-71CE-4581-A337-327B8ED7B52F}" srcOrd="2" destOrd="0" parTransId="{DA37DA4E-0193-4F70-A75D-2B30810A31D4}" sibTransId="{69CF38FF-EDAC-4C20-9687-526D69988DDA}"/>
    <dgm:cxn modelId="{A082BDD1-502C-45DA-A8DF-B7ED0FFE62B5}" type="presOf" srcId="{C8668591-71CE-4581-A337-327B8ED7B52F}" destId="{DB1D14CC-C2A4-4B63-867A-1F2990808A8D}" srcOrd="0" destOrd="0" presId="urn:microsoft.com/office/officeart/2005/8/layout/chevron1"/>
    <dgm:cxn modelId="{A8E95CFB-92E5-4A7B-9B01-0BFA0DF1BD63}" srcId="{AA78A378-4F5E-49B8-BB66-975DB579416C}" destId="{48AD2B8B-220F-40D6-9273-466B20AD49AE}" srcOrd="3" destOrd="0" parTransId="{21205EC1-A957-4D45-AE61-CC825D17D7A8}" sibTransId="{27E54231-B4EF-4CC5-B22C-119CDD06F2DC}"/>
    <dgm:cxn modelId="{8FD78B72-0855-4238-A6FE-7FCC521DE2C0}" type="presParOf" srcId="{2F6CD27B-007A-4AC8-9528-F8AF6C9FF51F}" destId="{C0F62D42-D464-41CA-9778-F22A84B53158}" srcOrd="0" destOrd="0" presId="urn:microsoft.com/office/officeart/2005/8/layout/chevron1"/>
    <dgm:cxn modelId="{CA015502-BC2A-49CC-95BD-BB7C68882F3B}" type="presParOf" srcId="{2F6CD27B-007A-4AC8-9528-F8AF6C9FF51F}" destId="{3B34B9B3-726F-4082-A38D-DD9D046C9785}" srcOrd="1" destOrd="0" presId="urn:microsoft.com/office/officeart/2005/8/layout/chevron1"/>
    <dgm:cxn modelId="{16686391-6AD5-4D82-BE95-3821D697E75F}" type="presParOf" srcId="{2F6CD27B-007A-4AC8-9528-F8AF6C9FF51F}" destId="{2A55AC2C-EFE0-4CB1-A8D4-3EE35A87E4CC}" srcOrd="2" destOrd="0" presId="urn:microsoft.com/office/officeart/2005/8/layout/chevron1"/>
    <dgm:cxn modelId="{01923559-18E5-4DCB-85CE-E155BF311B4B}" type="presParOf" srcId="{2F6CD27B-007A-4AC8-9528-F8AF6C9FF51F}" destId="{59ACB1DA-CD99-4440-BCC4-C26E52D4830C}" srcOrd="3" destOrd="0" presId="urn:microsoft.com/office/officeart/2005/8/layout/chevron1"/>
    <dgm:cxn modelId="{DF64FC67-BB19-4EC2-82F3-DB44644892FE}" type="presParOf" srcId="{2F6CD27B-007A-4AC8-9528-F8AF6C9FF51F}" destId="{DB1D14CC-C2A4-4B63-867A-1F2990808A8D}" srcOrd="4" destOrd="0" presId="urn:microsoft.com/office/officeart/2005/8/layout/chevron1"/>
    <dgm:cxn modelId="{D5E6D6B7-BF7E-459D-AAD2-FDCF48907D84}" type="presParOf" srcId="{2F6CD27B-007A-4AC8-9528-F8AF6C9FF51F}" destId="{DE6B3E7F-0BDD-4235-8CDD-524EC308FCD0}" srcOrd="5" destOrd="0" presId="urn:microsoft.com/office/officeart/2005/8/layout/chevron1"/>
    <dgm:cxn modelId="{6701E2B1-DC83-4656-BE9D-05ED9FB2EB60}" type="presParOf" srcId="{2F6CD27B-007A-4AC8-9528-F8AF6C9FF51F}" destId="{DDA032FA-C66A-4009-BA15-5FD64E49BF18}" srcOrd="6" destOrd="0" presId="urn:microsoft.com/office/officeart/2005/8/layout/chevron1"/>
    <dgm:cxn modelId="{5FF942C1-B7DB-45BA-8E13-AAE7498DDC14}" type="presParOf" srcId="{2F6CD27B-007A-4AC8-9528-F8AF6C9FF51F}" destId="{FD4FD925-F1D6-4638-98C2-78109A26C8B0}" srcOrd="7" destOrd="0" presId="urn:microsoft.com/office/officeart/2005/8/layout/chevron1"/>
    <dgm:cxn modelId="{E9E873EB-2A43-4061-8021-B71C89B4029D}" type="presParOf" srcId="{2F6CD27B-007A-4AC8-9528-F8AF6C9FF51F}" destId="{1B2A9C57-CDEB-4703-BD7D-12B6D7A7E54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62D42-D464-41CA-9778-F22A84B53158}">
      <dsp:nvSpPr>
        <dsp:cNvPr id="0" name=""/>
        <dsp:cNvSpPr/>
      </dsp:nvSpPr>
      <dsp:spPr>
        <a:xfrm>
          <a:off x="2033" y="315999"/>
          <a:ext cx="1810036" cy="72401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>
              <a:tab pos="800100" algn="l"/>
            </a:tabLst>
          </a:pPr>
          <a:r>
            <a:rPr lang="ko-KR" altLang="en-US" sz="900" b="1" kern="1200" dirty="0">
              <a:solidFill>
                <a:schemeClr val="tx1"/>
              </a:solidFill>
            </a:rPr>
            <a:t>오프라인</a:t>
          </a:r>
          <a:endParaRPr lang="en-US" altLang="ko-KR" sz="900" b="1" kern="1200" dirty="0">
            <a:solidFill>
              <a:schemeClr val="tx1"/>
            </a:solidFill>
          </a:endParaRPr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>
              <a:tab pos="800100" algn="l"/>
            </a:tabLst>
          </a:pPr>
          <a:r>
            <a:rPr lang="ko-KR" altLang="en-US" sz="900" kern="1200" dirty="0">
              <a:solidFill>
                <a:schemeClr val="bg1"/>
              </a:solidFill>
            </a:rPr>
            <a:t>기술문서 참고</a:t>
          </a:r>
          <a:r>
            <a:rPr lang="en-US" altLang="ko-KR" sz="900" kern="1200" dirty="0">
              <a:solidFill>
                <a:schemeClr val="bg1"/>
              </a:solidFill>
            </a:rPr>
            <a:t>(</a:t>
          </a:r>
          <a:r>
            <a:rPr lang="ko-KR" altLang="en-US" sz="900" kern="1200" dirty="0">
              <a:solidFill>
                <a:schemeClr val="bg1"/>
              </a:solidFill>
            </a:rPr>
            <a:t>매뉴얼</a:t>
          </a:r>
          <a:r>
            <a:rPr lang="en-US" altLang="ko-KR" sz="900" kern="1200" dirty="0">
              <a:solidFill>
                <a:schemeClr val="bg1"/>
              </a:solidFill>
            </a:rPr>
            <a:t>, </a:t>
          </a:r>
          <a:r>
            <a:rPr lang="ko-KR" altLang="en-US" sz="900" kern="1200" dirty="0">
              <a:solidFill>
                <a:schemeClr val="bg1"/>
              </a:solidFill>
            </a:rPr>
            <a:t>기술교육자료</a:t>
          </a:r>
          <a:r>
            <a:rPr lang="en-US" altLang="ko-KR" sz="900" kern="1200" dirty="0">
              <a:solidFill>
                <a:schemeClr val="bg1"/>
              </a:solidFill>
            </a:rPr>
            <a:t>)</a:t>
          </a:r>
          <a:endParaRPr lang="ko-KR" altLang="en-US" sz="900" kern="1200" dirty="0">
            <a:solidFill>
              <a:schemeClr val="bg1"/>
            </a:solidFill>
          </a:endParaRPr>
        </a:p>
      </dsp:txBody>
      <dsp:txXfrm>
        <a:off x="364040" y="315999"/>
        <a:ext cx="1086022" cy="724014"/>
      </dsp:txXfrm>
    </dsp:sp>
    <dsp:sp modelId="{2A55AC2C-EFE0-4CB1-A8D4-3EE35A87E4CC}">
      <dsp:nvSpPr>
        <dsp:cNvPr id="0" name=""/>
        <dsp:cNvSpPr/>
      </dsp:nvSpPr>
      <dsp:spPr>
        <a:xfrm>
          <a:off x="1631066" y="315999"/>
          <a:ext cx="1810036" cy="724014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/>
              </a:solidFill>
            </a:rPr>
            <a:t>온라인</a:t>
          </a:r>
          <a:endParaRPr lang="en-US" altLang="ko-KR" sz="900" b="1" kern="1200" dirty="0">
            <a:solidFill>
              <a:schemeClr val="tx1"/>
            </a:solidFill>
          </a:endParaRPr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solidFill>
                <a:schemeClr val="bg1"/>
              </a:solidFill>
            </a:rPr>
            <a:t> </a:t>
          </a:r>
          <a:r>
            <a:rPr lang="ko-KR" altLang="en-US" sz="800" kern="1200" dirty="0">
              <a:solidFill>
                <a:schemeClr val="bg1"/>
              </a:solidFill>
            </a:rPr>
            <a:t>홈페이지</a:t>
          </a:r>
          <a:r>
            <a:rPr lang="en-US" altLang="ko-KR" sz="800" kern="1200" dirty="0">
              <a:solidFill>
                <a:schemeClr val="bg1"/>
              </a:solidFill>
            </a:rPr>
            <a:t>(</a:t>
          </a:r>
          <a:r>
            <a:rPr lang="ko-KR" altLang="en-US" sz="800" kern="1200" dirty="0">
              <a:solidFill>
                <a:schemeClr val="bg1"/>
              </a:solidFill>
            </a:rPr>
            <a:t>국문</a:t>
          </a:r>
          <a:r>
            <a:rPr lang="en-US" altLang="ko-KR" sz="800" kern="1200" dirty="0">
              <a:solidFill>
                <a:schemeClr val="bg1"/>
              </a:solidFill>
            </a:rPr>
            <a:t>)-&gt;</a:t>
          </a:r>
          <a:r>
            <a:rPr lang="ko-KR" altLang="en-US" sz="800" kern="1200" dirty="0">
              <a:solidFill>
                <a:schemeClr val="bg1"/>
              </a:solidFill>
            </a:rPr>
            <a:t>고객지원</a:t>
          </a:r>
          <a:r>
            <a:rPr lang="en-US" altLang="ko-KR" sz="800" kern="1200" dirty="0">
              <a:solidFill>
                <a:schemeClr val="bg1"/>
              </a:solidFill>
            </a:rPr>
            <a:t>-&gt;FAQ</a:t>
          </a:r>
          <a:endParaRPr lang="ko-KR" altLang="en-US" sz="800" kern="1200" dirty="0">
            <a:solidFill>
              <a:schemeClr val="bg1"/>
            </a:solidFill>
          </a:endParaRPr>
        </a:p>
      </dsp:txBody>
      <dsp:txXfrm>
        <a:off x="1993073" y="315999"/>
        <a:ext cx="1086022" cy="724014"/>
      </dsp:txXfrm>
    </dsp:sp>
    <dsp:sp modelId="{DB1D14CC-C2A4-4B63-867A-1F2990808A8D}">
      <dsp:nvSpPr>
        <dsp:cNvPr id="0" name=""/>
        <dsp:cNvSpPr/>
      </dsp:nvSpPr>
      <dsp:spPr>
        <a:xfrm>
          <a:off x="3260098" y="315999"/>
          <a:ext cx="1810036" cy="724014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/>
              </a:solidFill>
            </a:rPr>
            <a:t>이메일</a:t>
          </a:r>
          <a:endParaRPr lang="en-US" altLang="ko-KR" sz="900" b="1" kern="1200" dirty="0">
            <a:solidFill>
              <a:schemeClr val="tx1"/>
            </a:solidFill>
          </a:endParaRPr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solidFill>
                <a:schemeClr val="bg1"/>
              </a:solidFill>
            </a:rPr>
            <a:t>info@istcontrol.com</a:t>
          </a:r>
          <a:endParaRPr lang="ko-KR" altLang="en-US" sz="800" kern="1200" dirty="0">
            <a:solidFill>
              <a:schemeClr val="bg1"/>
            </a:solidFill>
          </a:endParaRPr>
        </a:p>
      </dsp:txBody>
      <dsp:txXfrm>
        <a:off x="3622105" y="315999"/>
        <a:ext cx="1086022" cy="724014"/>
      </dsp:txXfrm>
    </dsp:sp>
    <dsp:sp modelId="{DDA032FA-C66A-4009-BA15-5FD64E49BF18}">
      <dsp:nvSpPr>
        <dsp:cNvPr id="0" name=""/>
        <dsp:cNvSpPr/>
      </dsp:nvSpPr>
      <dsp:spPr>
        <a:xfrm>
          <a:off x="4889131" y="315999"/>
          <a:ext cx="1810036" cy="724014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/>
              </a:solidFill>
            </a:rPr>
            <a:t>전화</a:t>
          </a:r>
          <a:endParaRPr lang="en-US" altLang="ko-KR" sz="900" b="1" kern="1200" dirty="0">
            <a:solidFill>
              <a:schemeClr val="tx1"/>
            </a:solidFill>
          </a:endParaRPr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solidFill>
                <a:schemeClr val="bg1"/>
              </a:solidFill>
            </a:rPr>
            <a:t>070-4194-1993</a:t>
          </a:r>
          <a:endParaRPr lang="ko-KR" altLang="en-US" sz="800" kern="1200" dirty="0">
            <a:solidFill>
              <a:schemeClr val="bg1"/>
            </a:solidFill>
          </a:endParaRPr>
        </a:p>
      </dsp:txBody>
      <dsp:txXfrm>
        <a:off x="5251138" y="315999"/>
        <a:ext cx="1086022" cy="724014"/>
      </dsp:txXfrm>
    </dsp:sp>
    <dsp:sp modelId="{1B2A9C57-CDEB-4703-BD7D-12B6D7A7E54A}">
      <dsp:nvSpPr>
        <dsp:cNvPr id="0" name=""/>
        <dsp:cNvSpPr/>
      </dsp:nvSpPr>
      <dsp:spPr>
        <a:xfrm>
          <a:off x="6518164" y="315999"/>
          <a:ext cx="1810036" cy="72401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tx1"/>
              </a:solidFill>
            </a:rPr>
            <a:t>원격지원</a:t>
          </a:r>
          <a:endParaRPr lang="en-US" altLang="ko-KR" sz="900" b="1" kern="1200" dirty="0">
            <a:solidFill>
              <a:schemeClr val="tx1"/>
            </a:solidFill>
          </a:endParaRPr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solidFill>
                <a:schemeClr val="bg1"/>
              </a:solidFill>
            </a:rPr>
            <a:t>AnyDesk </a:t>
          </a:r>
          <a:r>
            <a:rPr lang="ko-KR" altLang="en-US" sz="800" kern="1200" dirty="0">
              <a:solidFill>
                <a:schemeClr val="bg1"/>
              </a:solidFill>
            </a:rPr>
            <a:t>프로그램 사용</a:t>
          </a:r>
        </a:p>
      </dsp:txBody>
      <dsp:txXfrm>
        <a:off x="6880171" y="315999"/>
        <a:ext cx="1086022" cy="724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471055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471055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r">
              <a:defRPr sz="1300"/>
            </a:lvl1pPr>
          </a:lstStyle>
          <a:p>
            <a:fld id="{BBE10571-DB1C-4701-9167-E1866DE085EE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38275" y="1173163"/>
            <a:ext cx="4225925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8" tIns="48294" rIns="96588" bIns="4829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6588" tIns="48294" rIns="96588" bIns="48294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8917422"/>
            <a:ext cx="3077739" cy="471053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3" y="8917422"/>
            <a:ext cx="3077739" cy="471053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r">
              <a:defRPr sz="1300"/>
            </a:lvl1pPr>
          </a:lstStyle>
          <a:p>
            <a:fld id="{0F05FDBD-E329-4639-8BE3-8D814481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3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7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272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267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8057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6609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666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251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343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18504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9466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6821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24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815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856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8533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1271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1279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286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5953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65971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985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6407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009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65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0037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66907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168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4401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7950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088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519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19661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2247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62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8608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9021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8226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0301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7601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822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3798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691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8177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982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86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53108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7734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25380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2979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14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66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98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848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66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2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08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22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423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45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00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352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322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9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71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11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4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740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96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48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70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89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98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60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551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5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3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2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90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950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0443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98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8178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95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0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13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433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16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565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58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239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6584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5813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479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4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355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6461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187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210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108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482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53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1860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4123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511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007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7645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233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63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119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6585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238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257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5052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349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478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596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798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982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3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893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943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34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020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689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694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646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439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965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1214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650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64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4756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846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012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88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403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2088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482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433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2533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779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5FDBD-E329-4639-8BE3-8D8144817A9C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4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86E6-44DB-4D29-BB9A-2A3341A9774A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C419-ABDA-4FBE-BC44-70E1623E66F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07F3682-1778-0575-5FE6-81E0C9F3CB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1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4B8F35-FDD6-0C1B-60ED-F16956800C9B}"/>
              </a:ext>
            </a:extLst>
          </p:cNvPr>
          <p:cNvSpPr/>
          <p:nvPr userDrawn="1"/>
        </p:nvSpPr>
        <p:spPr>
          <a:xfrm flipV="1">
            <a:off x="0" y="0"/>
            <a:ext cx="9144000" cy="6858000"/>
          </a:xfrm>
          <a:prstGeom prst="rect">
            <a:avLst/>
          </a:prstGeom>
          <a:solidFill>
            <a:srgbClr val="35333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1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4B8F35-FDD6-0C1B-60ED-F16956800C9B}"/>
              </a:ext>
            </a:extLst>
          </p:cNvPr>
          <p:cNvSpPr/>
          <p:nvPr userDrawn="1"/>
        </p:nvSpPr>
        <p:spPr>
          <a:xfrm flipV="1">
            <a:off x="1" y="287312"/>
            <a:ext cx="224788" cy="65706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536A99-4E81-E54A-7CCB-B4D911FAE7E0}"/>
              </a:ext>
            </a:extLst>
          </p:cNvPr>
          <p:cNvSpPr/>
          <p:nvPr userDrawn="1"/>
        </p:nvSpPr>
        <p:spPr>
          <a:xfrm rot="5400000">
            <a:off x="92386" y="353220"/>
            <a:ext cx="201706" cy="698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3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08335AA-FAC9-3B36-DC93-D141989336E1}"/>
              </a:ext>
            </a:extLst>
          </p:cNvPr>
          <p:cNvSpPr/>
          <p:nvPr userDrawn="1"/>
        </p:nvSpPr>
        <p:spPr>
          <a:xfrm flipV="1">
            <a:off x="1" y="287312"/>
            <a:ext cx="224788" cy="65706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3718CA-2459-CE10-C64B-CE0C5BF286DD}"/>
              </a:ext>
            </a:extLst>
          </p:cNvPr>
          <p:cNvSpPr/>
          <p:nvPr userDrawn="1"/>
        </p:nvSpPr>
        <p:spPr>
          <a:xfrm rot="5400000">
            <a:off x="92386" y="353220"/>
            <a:ext cx="201706" cy="698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56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8FBF96C-9112-939C-0CA1-981855956CD3}"/>
              </a:ext>
            </a:extLst>
          </p:cNvPr>
          <p:cNvSpPr/>
          <p:nvPr userDrawn="1"/>
        </p:nvSpPr>
        <p:spPr>
          <a:xfrm flipV="1">
            <a:off x="0" y="0"/>
            <a:ext cx="9144000" cy="6858000"/>
          </a:xfrm>
          <a:prstGeom prst="rect">
            <a:avLst/>
          </a:prstGeom>
          <a:solidFill>
            <a:srgbClr val="35333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7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4EBB66-3429-A833-B46D-D2CA20BC57C7}"/>
              </a:ext>
            </a:extLst>
          </p:cNvPr>
          <p:cNvSpPr/>
          <p:nvPr userDrawn="1"/>
        </p:nvSpPr>
        <p:spPr>
          <a:xfrm flipV="1"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727952-FA93-5E50-67A6-EC2164A0137C}"/>
              </a:ext>
            </a:extLst>
          </p:cNvPr>
          <p:cNvSpPr/>
          <p:nvPr userDrawn="1"/>
        </p:nvSpPr>
        <p:spPr>
          <a:xfrm flipV="1">
            <a:off x="0" y="36022"/>
            <a:ext cx="9144000" cy="6858000"/>
          </a:xfrm>
          <a:prstGeom prst="rect">
            <a:avLst/>
          </a:prstGeom>
          <a:solidFill>
            <a:srgbClr val="353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4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5B6B91-7B40-2039-0D49-B32F32D43CBD}"/>
              </a:ext>
            </a:extLst>
          </p:cNvPr>
          <p:cNvSpPr/>
          <p:nvPr userDrawn="1"/>
        </p:nvSpPr>
        <p:spPr>
          <a:xfrm flipV="1"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2824D5-EBF6-2101-C4C7-586D45EFD47F}"/>
              </a:ext>
            </a:extLst>
          </p:cNvPr>
          <p:cNvSpPr/>
          <p:nvPr userDrawn="1"/>
        </p:nvSpPr>
        <p:spPr>
          <a:xfrm flipV="1">
            <a:off x="0" y="0"/>
            <a:ext cx="9144000" cy="6858000"/>
          </a:xfrm>
          <a:prstGeom prst="rect">
            <a:avLst/>
          </a:prstGeom>
          <a:solidFill>
            <a:srgbClr val="353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8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686E6-44DB-4D29-BB9A-2A3341A9774A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AC419-ABDA-4FBE-BC44-70E1623E6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8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62" r:id="rId3"/>
    <p:sldLayoutId id="2147483664" r:id="rId4"/>
    <p:sldLayoutId id="2147483676" r:id="rId5"/>
    <p:sldLayoutId id="2147483701" r:id="rId6"/>
    <p:sldLayoutId id="214748370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s://titanium-spade-eb5.notion.site/RF-BLE-Card-087e87e0bf9e49bc903c306af393c2c5?pvs=4" TargetMode="External"/><Relationship Id="rId3" Type="http://schemas.openxmlformats.org/officeDocument/2006/relationships/hyperlink" Target="https://titanium-spade-eb5.notion.site/READER-EXIT-6226a1fbcde340a09b5252a94bd0485c?pvs=4" TargetMode="External"/><Relationship Id="rId7" Type="http://schemas.openxmlformats.org/officeDocument/2006/relationships/hyperlink" Target="https://titanium-spade-eb5.notion.site/BLE-READER-BLE-Card-ec9d9d6d8b8f4f2d9ba01dd90a78e451?pvs=4" TargetMode="External"/><Relationship Id="rId2" Type="http://schemas.openxmlformats.org/officeDocument/2006/relationships/hyperlink" Target="http://www.istcontrol.com/home/bbs/board.php?bo_table=faq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itanium-spade-eb5.notion.site/RF-READER-RF-Card-4681f379adb74afda747e18ff0461c76?pvs=4" TargetMode="External"/><Relationship Id="rId5" Type="http://schemas.openxmlformats.org/officeDocument/2006/relationships/hyperlink" Target="https://titanium-spade-eb5.notion.site/Software-9e8ac947f5f3431bbfe5622235a176b4?pvs=4" TargetMode="External"/><Relationship Id="rId4" Type="http://schemas.openxmlformats.org/officeDocument/2006/relationships/hyperlink" Target="https://titanium-spade-eb5.notion.site/Door-Lock-86f0f1a44f9744d8ac3fd0f63dbdd74a?pvs=4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7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titanium-spade-eb5.notion.site/65f0ec339930467bb73c08b740270851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titanium-spade-eb5.notion.site/65f0ec339930467bb73c08b740270851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hyperlink" Target="https://www.supremainc.com/ko/hardware/pd_secure-io-2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titanium-spade-eb5.notion.site/65f0ec339930467bb73c08b740270851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9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8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4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6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0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2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titanium-spade-eb5.notion.site/XML-08adcfe4c6134468bbc5bc847d35be37" TargetMode="External"/><Relationship Id="rId2" Type="http://schemas.openxmlformats.org/officeDocument/2006/relationships/hyperlink" Target="http://www.istcontrol.com/home/bbs/board.php?bo_table=faq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3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s://titanium-spade-eb5.notion.site/5-418f0147abe5419db53ea34f13a1cade" TargetMode="External"/><Relationship Id="rId2" Type="http://schemas.openxmlformats.org/officeDocument/2006/relationships/hyperlink" Target="http://www.istcontrol.com/home/bbs/board.php?bo_table=faq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4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control.com/home/bbs/board.php?bo_table=faq" TargetMode="External"/><Relationship Id="rId2" Type="http://schemas.openxmlformats.org/officeDocument/2006/relationships/hyperlink" Target="https://titanium-spade-eb5.notion.site/MSOLEDBSQL-b380b00b7a8e4df094010cae7b737312?pvs=4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tanium-spade-eb5.notion.site/nvarchar-smalldatetime-a9777eb91a824485afa8f48effb61d99" TargetMode="External"/><Relationship Id="rId2" Type="http://schemas.openxmlformats.org/officeDocument/2006/relationships/hyperlink" Target="http://www.istcontrol.com/home/bbs/board.php?bo_table=faq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6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hyperlink" Target="https://titanium-spade-eb5.notion.site/39834a4bf37a4005b5ce020f3f0c4233" TargetMode="External"/><Relationship Id="rId3" Type="http://schemas.openxmlformats.org/officeDocument/2006/relationships/hyperlink" Target="https://titanium-spade-eb5.notion.site/cf26c634aa904a62a665090c934e0111" TargetMode="External"/><Relationship Id="rId7" Type="http://schemas.openxmlformats.org/officeDocument/2006/relationships/hyperlink" Target="https://titanium-spade-eb5.notion.site/b9a717bbddf3456da8317f24d42b5dcf" TargetMode="External"/><Relationship Id="rId2" Type="http://schemas.openxmlformats.org/officeDocument/2006/relationships/hyperlink" Target="http://www.istcontrol.com/home/bbs/board.php?bo_table=faq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itanium-spade-eb5.notion.site/Antipass-back-Global-Antipass-back-fa158c265944422aaceb7aa4f7e0d3e8" TargetMode="External"/><Relationship Id="rId5" Type="http://schemas.openxmlformats.org/officeDocument/2006/relationships/hyperlink" Target="https://titanium-spade-eb5.notion.site/c8221af9b8af41c4b9e6498c9dace74d" TargetMode="External"/><Relationship Id="rId4" Type="http://schemas.openxmlformats.org/officeDocument/2006/relationships/hyperlink" Target="https://titanium-spade-eb5.notion.site/f4eec94ff9a443d4ab63258e5f41d9fb" TargetMode="External"/><Relationship Id="rId9" Type="http://schemas.openxmlformats.org/officeDocument/2006/relationships/hyperlink" Target="https://titanium-spade-eb5.notion.site/65f0ec339930467bb73c08b740270851" TargetMode="Externa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istcontrol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hyperlink" Target="http://www.istcontrol.com/" TargetMode="Externa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control.com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hyperlink" Target="https://www.solar-wind.co.uk/info/dc-cable-wire-sizing-tool-low-voltage-drop-calculator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jpe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6C356E-DF73-1AD8-76A1-D0ABCE9CF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00" y="-133774"/>
            <a:ext cx="1807464" cy="1339882"/>
          </a:xfrm>
          <a:prstGeom prst="rect">
            <a:avLst/>
          </a:prstGeom>
        </p:spPr>
      </p:pic>
      <p:pic>
        <p:nvPicPr>
          <p:cNvPr id="6" name="그림 5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80AA65F7-4C78-A0F2-D493-D80A60D0B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8" y="1924050"/>
            <a:ext cx="67913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8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통합 및 연동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3265E-8541-28CF-CE12-16A2FC416916}"/>
              </a:ext>
            </a:extLst>
          </p:cNvPr>
          <p:cNvSpPr txBox="1"/>
          <p:nvPr/>
        </p:nvSpPr>
        <p:spPr>
          <a:xfrm>
            <a:off x="425369" y="911667"/>
            <a:ext cx="8263353" cy="5659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VMS </a:t>
            </a:r>
            <a:r>
              <a:rPr lang="ko-KR" altLang="en-US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연동</a:t>
            </a: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출입승인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출입불가 및 시스템 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이벤트</a:t>
            </a:r>
            <a:r>
              <a:rPr lang="en-US" altLang="ko-KR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정보를 연동하여 영상 녹화 및 카메라 이동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등을 할 수 있는 정보를 전달할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출입통제시스템 서버와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VMS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서버간의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네트워크 연결 및 방화벽 해제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환자 </a:t>
            </a:r>
            <a:r>
              <a:rPr lang="ko-KR" altLang="en-US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정보 연동</a:t>
            </a: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병원의 인사 정보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와 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환자정보를 연동하여 출입자 정보 자동 관리를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카드번호 보유여부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 보유여부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환자용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바코드 관리 방법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시스템 연동</a:t>
            </a: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시스템과 연동하여 화재 시스템으로부터 화재 신호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물리신호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등을 전달 받아 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출입통제에서 화재그룹처리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등을 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 연동 방법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방문자 </a:t>
            </a:r>
            <a:r>
              <a:rPr lang="ko-KR" altLang="en-US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정보 연동</a:t>
            </a: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방문자 시스템으로부터 방문자의 정보를 입력 받아 자동으로 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출입통제시스템에서 방문자 관리 정보를 관리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카드번호 보유여부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 보유여부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SMS </a:t>
            </a:r>
            <a:r>
              <a:rPr lang="ko-KR" altLang="en-US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연동</a:t>
            </a: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출입통제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시스템의 특정 이벤트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및 출입자 등의 정보를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SMS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업체를 통해 </a:t>
            </a:r>
            <a:r>
              <a:rPr lang="ko-KR" altLang="en-US" sz="9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지정</a:t>
            </a:r>
            <a:r>
              <a:rPr lang="en-US" altLang="ko-KR" sz="9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수신자에게 메시지를 전달할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수 있습니다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출입통제시스템 서버와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SMS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서버간의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네트워크 연결 및 방화벽 해제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SMS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과금 체계에 따른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선결제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1446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2400" dirty="0">
                <a:latin typeface="+mn-ea"/>
                <a:ea typeface="+mn-ea"/>
              </a:rPr>
              <a:t>OSDP</a:t>
            </a:r>
            <a:r>
              <a:rPr kumimoji="0" lang="ko-KR" altLang="en-US" sz="2400" dirty="0">
                <a:latin typeface="+mn-ea"/>
                <a:ea typeface="+mn-ea"/>
              </a:rPr>
              <a:t> 시스템 기본 설정</a:t>
            </a:r>
            <a:endParaRPr kumimoji="0" lang="en-US" altLang="ko-KR" sz="2400" dirty="0">
              <a:latin typeface="+mn-ea"/>
              <a:ea typeface="+mn-ea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50EF9FBC-4CFF-F6BC-B924-FD0B7F2E4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8" y="1160494"/>
            <a:ext cx="6986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CP (Control Pannel)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설정</a:t>
            </a:r>
          </a:p>
        </p:txBody>
      </p:sp>
      <p:sp>
        <p:nvSpPr>
          <p:cNvPr id="4" name="직사각형 23">
            <a:extLst>
              <a:ext uri="{FF2B5EF4-FFF2-40B4-BE49-F238E27FC236}">
                <a16:creationId xmlns:a16="http://schemas.microsoft.com/office/drawing/2014/main" id="{C5192DD0-A98E-9B0C-CC43-C202865B0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774559"/>
            <a:ext cx="772987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PD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정보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PD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Board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ID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0x00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~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0x7F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(0x7F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broadcast)</a:t>
            </a:r>
            <a:endParaRPr lang="en-US" altLang="ko-KR" sz="1600" b="0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통신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cs typeface="Arial" charset="0"/>
              </a:rPr>
              <a:t>BaudRate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Security Channel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구성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Security Channel Base Key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9A17E331-8B0F-8872-61F6-231BC31FE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8" y="3835174"/>
            <a:ext cx="6986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PD (Peripheral Device)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설정</a:t>
            </a:r>
          </a:p>
        </p:txBody>
      </p:sp>
      <p:sp>
        <p:nvSpPr>
          <p:cNvPr id="6" name="직사각형 23">
            <a:extLst>
              <a:ext uri="{FF2B5EF4-FFF2-40B4-BE49-F238E27FC236}">
                <a16:creationId xmlns:a16="http://schemas.microsoft.com/office/drawing/2014/main" id="{808C2100-5FCB-1487-ABBC-3927A4D7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449239"/>
            <a:ext cx="77298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PD Board ID &amp;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통신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cs typeface="Arial" charset="0"/>
              </a:rPr>
              <a:t>BaudRate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Security Channel Base Key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설정을 위한 설치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(install)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모드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초기 설치시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775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2400" dirty="0">
                <a:latin typeface="+mn-ea"/>
              </a:rPr>
              <a:t>OSDP</a:t>
            </a:r>
            <a:r>
              <a:rPr lang="ko-KR" altLang="en-US" sz="2400" dirty="0">
                <a:latin typeface="+mn-ea"/>
              </a:rPr>
              <a:t> 시스템 주의 사항</a:t>
            </a:r>
            <a:endParaRPr kumimoji="0" lang="en-US" altLang="ko-KR" sz="2400" dirty="0">
              <a:latin typeface="+mn-ea"/>
              <a:ea typeface="+mn-ea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0AD7AE2C-94D1-EF9E-8E1C-D2536863C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1167110"/>
            <a:ext cx="6986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Arial" charset="0"/>
              </a:rPr>
              <a:t>SECURITY CHANNEL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" name="직사각형 23">
            <a:extLst>
              <a:ext uri="{FF2B5EF4-FFF2-40B4-BE49-F238E27FC236}">
                <a16:creationId xmlns:a16="http://schemas.microsoft.com/office/drawing/2014/main" id="{DF52E536-B07C-876A-BF58-00371CF05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781175"/>
            <a:ext cx="7729876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CP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와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PD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가 모두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security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모드를 지원해야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security channel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형성 및 암호화 통신 가능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통신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packet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error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발생시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Security Channel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은 새로 형성됨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실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cs typeface="Arial" charset="0"/>
              </a:rPr>
              <a:t>운영시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security channel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이 연결 및 끊김이 반복되는 현상이 자주 발생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algn="just">
              <a:spcBef>
                <a:spcPct val="50000"/>
              </a:spcBef>
            </a:pPr>
            <a:endParaRPr lang="en-US" altLang="ko-KR" sz="1600" b="0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79CA6313-23FB-20C5-965D-79CA5A1F9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3472458"/>
            <a:ext cx="6986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cs typeface="Arial" charset="0"/>
              </a:rPr>
              <a:t>통신 방식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cs typeface="Arial" charset="0"/>
              </a:rPr>
              <a:t>(RS485)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6" name="직사각형 23">
            <a:extLst>
              <a:ext uri="{FF2B5EF4-FFF2-40B4-BE49-F238E27FC236}">
                <a16:creationId xmlns:a16="http://schemas.microsoft.com/office/drawing/2014/main" id="{0E0505CC-6450-40B6-FFDB-AF9F28B71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086523"/>
            <a:ext cx="772987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통신 방식 특성상 선로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noise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로 인한 통신 오류 및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device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손상 가능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Multi-drop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방식의 경우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개의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PD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오류로 인해 전체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PD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의 통신 오류 발생 가능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순차 통신 방식 이므로 연결 개수에 따라 통신 지연 및 출력 명령 등 지연 발생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데이터 인식 및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LED/BEEP Control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에 지연 발생 가능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260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18277-29AA-2526-A570-0EB5BA4C6ADF}"/>
              </a:ext>
            </a:extLst>
          </p:cNvPr>
          <p:cNvSpPr txBox="1"/>
          <p:nvPr/>
        </p:nvSpPr>
        <p:spPr>
          <a:xfrm>
            <a:off x="3277735" y="2786476"/>
            <a:ext cx="39708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하드웨어 </a:t>
            </a:r>
            <a:r>
              <a:rPr lang="en-US" altLang="ko-KR" sz="3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FAQ</a:t>
            </a:r>
            <a:endParaRPr lang="ko-KR" altLang="en-US" sz="3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4BCF5D-7F13-6536-2540-0512DB0B96F6}"/>
              </a:ext>
            </a:extLst>
          </p:cNvPr>
          <p:cNvCxnSpPr>
            <a:cxnSpLocks/>
          </p:cNvCxnSpPr>
          <p:nvPr/>
        </p:nvCxnSpPr>
        <p:spPr>
          <a:xfrm>
            <a:off x="3204767" y="2885718"/>
            <a:ext cx="0" cy="40837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8105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H/W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95177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: Reader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Exit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입력에 의해 문이 열리지 않는 경우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E2CA10BB-20E0-9CB0-13F6-56A1B8EE35A2}"/>
              </a:ext>
            </a:extLst>
          </p:cNvPr>
          <p:cNvSpPr/>
          <p:nvPr/>
        </p:nvSpPr>
        <p:spPr>
          <a:xfrm>
            <a:off x="1843373" y="2133823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LED ON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737E18E-B159-7D73-5220-C44F91AE9696}"/>
              </a:ext>
            </a:extLst>
          </p:cNvPr>
          <p:cNvSpPr/>
          <p:nvPr/>
        </p:nvSpPr>
        <p:spPr>
          <a:xfrm>
            <a:off x="1843373" y="4205401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LED OFF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87E3AAD-9A76-26A6-8C15-78CD1B46FB2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419752" y="2277823"/>
            <a:ext cx="423621" cy="10919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FA75716-AF81-77AA-29AD-A4D133DA5A6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419752" y="3369800"/>
            <a:ext cx="423621" cy="9796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6A457F62-0F1F-07CE-0847-06024FD82A67}"/>
              </a:ext>
            </a:extLst>
          </p:cNvPr>
          <p:cNvSpPr/>
          <p:nvPr/>
        </p:nvSpPr>
        <p:spPr>
          <a:xfrm>
            <a:off x="3083448" y="2128657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 확인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1)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5E81AE1-D1B0-0EC9-03CF-385018BED603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2840431" y="2272657"/>
            <a:ext cx="243017" cy="5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787B08C5-F6E7-36BF-E768-75174D18109C}"/>
              </a:ext>
            </a:extLst>
          </p:cNvPr>
          <p:cNvSpPr/>
          <p:nvPr/>
        </p:nvSpPr>
        <p:spPr>
          <a:xfrm>
            <a:off x="4524579" y="1754413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 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미 동작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2)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FC3A7DB-D9A5-C95D-7AFA-BD44BD809BCF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 flipV="1">
            <a:off x="4080506" y="1898413"/>
            <a:ext cx="444073" cy="3742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3191D08A-885C-D80B-7728-B3D5304B9526}"/>
              </a:ext>
            </a:extLst>
          </p:cNvPr>
          <p:cNvSpPr/>
          <p:nvPr/>
        </p:nvSpPr>
        <p:spPr>
          <a:xfrm>
            <a:off x="4530168" y="2374351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3) 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6BA47B9-ED2A-2F58-2894-4AE57F4B3E04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>
            <a:off x="4080506" y="2272657"/>
            <a:ext cx="449662" cy="288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A2D7E528-3525-74AC-4CBA-87CF9DE796E5}"/>
              </a:ext>
            </a:extLst>
          </p:cNvPr>
          <p:cNvSpPr/>
          <p:nvPr/>
        </p:nvSpPr>
        <p:spPr>
          <a:xfrm>
            <a:off x="6374466" y="1753476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불량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교체 필요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RMA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요청</a:t>
            </a:r>
            <a:endParaRPr lang="ko-KR" altLang="en-US" sz="800">
              <a:solidFill>
                <a:srgbClr val="F5F5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F4695D8-81A0-3FD8-266B-775DC693F3D1}"/>
              </a:ext>
            </a:extLst>
          </p:cNvPr>
          <p:cNvCxnSpPr>
            <a:cxnSpLocks/>
            <a:stCxn id="26" idx="3"/>
            <a:endCxn id="39" idx="1"/>
          </p:cNvCxnSpPr>
          <p:nvPr/>
        </p:nvCxnSpPr>
        <p:spPr>
          <a:xfrm flipV="1">
            <a:off x="5521637" y="1897476"/>
            <a:ext cx="852829" cy="9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AB14617A-6145-D9AA-DAE5-30B2D18AB68B}"/>
              </a:ext>
            </a:extLst>
          </p:cNvPr>
          <p:cNvSpPr/>
          <p:nvPr/>
        </p:nvSpPr>
        <p:spPr>
          <a:xfrm>
            <a:off x="6374466" y="2373075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Door Lock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장치 혹은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Door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고정 여부 확인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83DA87D-6A92-673F-6AC4-2D5FE332C12A}"/>
              </a:ext>
            </a:extLst>
          </p:cNvPr>
          <p:cNvCxnSpPr>
            <a:cxnSpLocks/>
            <a:stCxn id="34" idx="3"/>
            <a:endCxn id="45" idx="1"/>
          </p:cNvCxnSpPr>
          <p:nvPr/>
        </p:nvCxnSpPr>
        <p:spPr>
          <a:xfrm flipV="1">
            <a:off x="5527226" y="2517075"/>
            <a:ext cx="847240" cy="12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처리 51">
            <a:extLst>
              <a:ext uri="{FF2B5EF4-FFF2-40B4-BE49-F238E27FC236}">
                <a16:creationId xmlns:a16="http://schemas.microsoft.com/office/drawing/2014/main" id="{F7CF75D1-ADF1-94A5-EC27-EAF680906967}"/>
              </a:ext>
            </a:extLst>
          </p:cNvPr>
          <p:cNvSpPr/>
          <p:nvPr/>
        </p:nvSpPr>
        <p:spPr>
          <a:xfrm>
            <a:off x="3083448" y="4205401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Software Event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FD6D093-BF0F-E880-5027-80582CD1C827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>
            <a:off x="2840431" y="4349401"/>
            <a:ext cx="243017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2DB3BA5F-E71E-ADCC-1406-1E34DAF891DA}"/>
              </a:ext>
            </a:extLst>
          </p:cNvPr>
          <p:cNvSpPr/>
          <p:nvPr/>
        </p:nvSpPr>
        <p:spPr>
          <a:xfrm>
            <a:off x="4524579" y="3401135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, EXIT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등 정상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EVENT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</a:t>
            </a: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7155369E-6F4F-A5E0-7402-15F4E013C794}"/>
              </a:ext>
            </a:extLst>
          </p:cNvPr>
          <p:cNvSpPr/>
          <p:nvPr/>
        </p:nvSpPr>
        <p:spPr>
          <a:xfrm>
            <a:off x="4524579" y="4399995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EVENT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</a:t>
            </a: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B7EC896B-9650-BCD9-8ACA-7D2E3CE63BA4}"/>
              </a:ext>
            </a:extLst>
          </p:cNvPr>
          <p:cNvSpPr/>
          <p:nvPr/>
        </p:nvSpPr>
        <p:spPr>
          <a:xfrm>
            <a:off x="4524579" y="5432855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EVENT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미 발생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3852AD2E-2542-54AE-2805-51E53863AB21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4080506" y="3545135"/>
            <a:ext cx="444073" cy="8042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B061E121-D3A3-D832-435E-2AE86EE6D032}"/>
              </a:ext>
            </a:extLst>
          </p:cNvPr>
          <p:cNvCxnSpPr>
            <a:cxnSpLocks/>
            <a:stCxn id="52" idx="3"/>
            <a:endCxn id="60" idx="1"/>
          </p:cNvCxnSpPr>
          <p:nvPr/>
        </p:nvCxnSpPr>
        <p:spPr>
          <a:xfrm>
            <a:off x="4080506" y="4349401"/>
            <a:ext cx="444073" cy="12274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D2747532-C3DF-A3D8-2680-F2F7FF0AD2F0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>
            <a:off x="4080506" y="4349401"/>
            <a:ext cx="444073" cy="1945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순서도: 처리 75">
            <a:extLst>
              <a:ext uri="{FF2B5EF4-FFF2-40B4-BE49-F238E27FC236}">
                <a16:creationId xmlns:a16="http://schemas.microsoft.com/office/drawing/2014/main" id="{0579D8CE-F429-DE7B-D68B-2D82C1E4A9AF}"/>
              </a:ext>
            </a:extLst>
          </p:cNvPr>
          <p:cNvSpPr/>
          <p:nvPr/>
        </p:nvSpPr>
        <p:spPr>
          <a:xfrm>
            <a:off x="6374466" y="3067363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EVENT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설정 확인 및 재 설정</a:t>
            </a:r>
            <a:endParaRPr lang="en-US" altLang="ko-KR" sz="800">
              <a:solidFill>
                <a:srgbClr val="F5F5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순서도: 처리 76">
            <a:extLst>
              <a:ext uri="{FF2B5EF4-FFF2-40B4-BE49-F238E27FC236}">
                <a16:creationId xmlns:a16="http://schemas.microsoft.com/office/drawing/2014/main" id="{3B8EC015-1A3D-12FF-8749-FD92ADA6487A}"/>
              </a:ext>
            </a:extLst>
          </p:cNvPr>
          <p:cNvSpPr/>
          <p:nvPr/>
        </p:nvSpPr>
        <p:spPr>
          <a:xfrm>
            <a:off x="6374466" y="3433851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잠금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err="1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페쇄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ARM code, T/S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상위 동작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인해 잠겨 있는 상태인지 확인 및 조치</a:t>
            </a:r>
            <a:endParaRPr lang="en-US" altLang="ko-KR" sz="800">
              <a:solidFill>
                <a:srgbClr val="F5F5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순서도: 처리 77">
            <a:extLst>
              <a:ext uri="{FF2B5EF4-FFF2-40B4-BE49-F238E27FC236}">
                <a16:creationId xmlns:a16="http://schemas.microsoft.com/office/drawing/2014/main" id="{07A961ED-BD11-9C50-F4BB-B588C25A9F3F}"/>
              </a:ext>
            </a:extLst>
          </p:cNvPr>
          <p:cNvSpPr/>
          <p:nvPr/>
        </p:nvSpPr>
        <p:spPr>
          <a:xfrm>
            <a:off x="6374466" y="3806309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장비 초기화 및 재 설정 후 동작 확인</a:t>
            </a:r>
            <a:endParaRPr lang="en-US" altLang="ko-KR" sz="800">
              <a:solidFill>
                <a:srgbClr val="F5F5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BB15A35C-06DA-A4AE-39E0-D87FBFFB8448}"/>
              </a:ext>
            </a:extLst>
          </p:cNvPr>
          <p:cNvCxnSpPr>
            <a:cxnSpLocks/>
            <a:stCxn id="58" idx="3"/>
            <a:endCxn id="76" idx="1"/>
          </p:cNvCxnSpPr>
          <p:nvPr/>
        </p:nvCxnSpPr>
        <p:spPr>
          <a:xfrm flipV="1">
            <a:off x="5521637" y="3211363"/>
            <a:ext cx="852829" cy="3337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F19D4ABF-21D1-BA47-B926-EDA6E6E44DDA}"/>
              </a:ext>
            </a:extLst>
          </p:cNvPr>
          <p:cNvCxnSpPr>
            <a:cxnSpLocks/>
            <a:stCxn id="58" idx="3"/>
            <a:endCxn id="77" idx="1"/>
          </p:cNvCxnSpPr>
          <p:nvPr/>
        </p:nvCxnSpPr>
        <p:spPr>
          <a:xfrm>
            <a:off x="5521637" y="3545135"/>
            <a:ext cx="852829" cy="327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A70E66ED-D44C-0596-2478-6835ABAFBABF}"/>
              </a:ext>
            </a:extLst>
          </p:cNvPr>
          <p:cNvCxnSpPr>
            <a:cxnSpLocks/>
            <a:stCxn id="58" idx="3"/>
            <a:endCxn id="78" idx="1"/>
          </p:cNvCxnSpPr>
          <p:nvPr/>
        </p:nvCxnSpPr>
        <p:spPr>
          <a:xfrm>
            <a:off x="5521637" y="3545135"/>
            <a:ext cx="852829" cy="405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처리 88">
            <a:extLst>
              <a:ext uri="{FF2B5EF4-FFF2-40B4-BE49-F238E27FC236}">
                <a16:creationId xmlns:a16="http://schemas.microsoft.com/office/drawing/2014/main" id="{CF55747D-6CF4-F35D-F11A-3C5283B80F07}"/>
              </a:ext>
            </a:extLst>
          </p:cNvPr>
          <p:cNvSpPr/>
          <p:nvPr/>
        </p:nvSpPr>
        <p:spPr>
          <a:xfrm>
            <a:off x="6374466" y="4399921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EVENT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조치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(ex.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 등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57C34F8-606C-B272-3C27-8B7FED176BE0}"/>
              </a:ext>
            </a:extLst>
          </p:cNvPr>
          <p:cNvCxnSpPr>
            <a:cxnSpLocks/>
            <a:stCxn id="59" idx="3"/>
            <a:endCxn id="89" idx="1"/>
          </p:cNvCxnSpPr>
          <p:nvPr/>
        </p:nvCxnSpPr>
        <p:spPr>
          <a:xfrm flipV="1">
            <a:off x="5521637" y="4543921"/>
            <a:ext cx="852829" cy="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순서도: 처리 107">
            <a:extLst>
              <a:ext uri="{FF2B5EF4-FFF2-40B4-BE49-F238E27FC236}">
                <a16:creationId xmlns:a16="http://schemas.microsoft.com/office/drawing/2014/main" id="{D36DA2E6-DA5B-AA42-877B-1F8F5CEBBCB9}"/>
              </a:ext>
            </a:extLst>
          </p:cNvPr>
          <p:cNvSpPr/>
          <p:nvPr/>
        </p:nvSpPr>
        <p:spPr>
          <a:xfrm>
            <a:off x="6374466" y="4963128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이벤트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리더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 Type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및 설정</a:t>
            </a:r>
            <a:endParaRPr lang="en-US" altLang="ko-KR" sz="800">
              <a:solidFill>
                <a:srgbClr val="F5F5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9" name="순서도: 처리 108">
            <a:extLst>
              <a:ext uri="{FF2B5EF4-FFF2-40B4-BE49-F238E27FC236}">
                <a16:creationId xmlns:a16="http://schemas.microsoft.com/office/drawing/2014/main" id="{5612B7D1-078A-0713-995B-B789B3541B63}"/>
              </a:ext>
            </a:extLst>
          </p:cNvPr>
          <p:cNvSpPr/>
          <p:nvPr/>
        </p:nvSpPr>
        <p:spPr>
          <a:xfrm>
            <a:off x="6374466" y="5319307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이벤트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 장치 동작 확인</a:t>
            </a:r>
            <a:endParaRPr lang="en-US" altLang="ko-KR" sz="800">
              <a:solidFill>
                <a:srgbClr val="F5F5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포트 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 </a:t>
            </a:r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확인</a:t>
            </a:r>
            <a:r>
              <a:rPr lang="en-US" altLang="ko-KR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10" name="순서도: 처리 109">
            <a:extLst>
              <a:ext uri="{FF2B5EF4-FFF2-40B4-BE49-F238E27FC236}">
                <a16:creationId xmlns:a16="http://schemas.microsoft.com/office/drawing/2014/main" id="{16FDE33C-189C-A68E-9662-A41B09772CD8}"/>
              </a:ext>
            </a:extLst>
          </p:cNvPr>
          <p:cNvSpPr/>
          <p:nvPr/>
        </p:nvSpPr>
        <p:spPr>
          <a:xfrm>
            <a:off x="6374466" y="5669965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또는 입력 장치까지의 배선 확인</a:t>
            </a:r>
            <a:endParaRPr lang="en-US" altLang="ko-KR" sz="800">
              <a:solidFill>
                <a:srgbClr val="F5F5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1" name="순서도: 처리 110">
            <a:extLst>
              <a:ext uri="{FF2B5EF4-FFF2-40B4-BE49-F238E27FC236}">
                <a16:creationId xmlns:a16="http://schemas.microsoft.com/office/drawing/2014/main" id="{AE280460-1C8E-5219-DDAF-F4063F2BA93B}"/>
              </a:ext>
            </a:extLst>
          </p:cNvPr>
          <p:cNvSpPr/>
          <p:nvPr/>
        </p:nvSpPr>
        <p:spPr>
          <a:xfrm>
            <a:off x="6374466" y="6032024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rgbClr val="F5F5F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장비 초기화 및 재 설정 후 동작 확인</a:t>
            </a:r>
            <a:endParaRPr lang="en-US" altLang="ko-KR" sz="800">
              <a:solidFill>
                <a:srgbClr val="F5F5F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4251EE6F-23DE-2A7E-CA86-B02E5CC4796D}"/>
              </a:ext>
            </a:extLst>
          </p:cNvPr>
          <p:cNvCxnSpPr>
            <a:cxnSpLocks/>
            <a:stCxn id="60" idx="3"/>
            <a:endCxn id="108" idx="1"/>
          </p:cNvCxnSpPr>
          <p:nvPr/>
        </p:nvCxnSpPr>
        <p:spPr>
          <a:xfrm flipV="1">
            <a:off x="5521637" y="5107128"/>
            <a:ext cx="852829" cy="4697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FB2DB617-FB6B-8DAF-91E7-BC4993FF098A}"/>
              </a:ext>
            </a:extLst>
          </p:cNvPr>
          <p:cNvCxnSpPr>
            <a:cxnSpLocks/>
            <a:stCxn id="60" idx="3"/>
            <a:endCxn id="109" idx="1"/>
          </p:cNvCxnSpPr>
          <p:nvPr/>
        </p:nvCxnSpPr>
        <p:spPr>
          <a:xfrm flipV="1">
            <a:off x="5521637" y="5463307"/>
            <a:ext cx="852829" cy="1135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B5011FDE-5527-A790-29E5-2B3652B3A6A2}"/>
              </a:ext>
            </a:extLst>
          </p:cNvPr>
          <p:cNvCxnSpPr>
            <a:cxnSpLocks/>
            <a:stCxn id="60" idx="3"/>
            <a:endCxn id="110" idx="1"/>
          </p:cNvCxnSpPr>
          <p:nvPr/>
        </p:nvCxnSpPr>
        <p:spPr>
          <a:xfrm>
            <a:off x="5521637" y="5576855"/>
            <a:ext cx="852829" cy="2371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86C7DAF8-F475-53F3-ADB5-F4344578CA9C}"/>
              </a:ext>
            </a:extLst>
          </p:cNvPr>
          <p:cNvCxnSpPr>
            <a:cxnSpLocks/>
            <a:stCxn id="60" idx="3"/>
            <a:endCxn id="111" idx="1"/>
          </p:cNvCxnSpPr>
          <p:nvPr/>
        </p:nvCxnSpPr>
        <p:spPr>
          <a:xfrm>
            <a:off x="5521637" y="5576855"/>
            <a:ext cx="852829" cy="5991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C1820A2-99D9-B8B5-3781-22E1F65A03AD}"/>
              </a:ext>
            </a:extLst>
          </p:cNvPr>
          <p:cNvSpPr/>
          <p:nvPr/>
        </p:nvSpPr>
        <p:spPr>
          <a:xfrm>
            <a:off x="422694" y="5864877"/>
            <a:ext cx="3793503" cy="62229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멀티테스터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등을 이용해서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NC-COM-NO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 접점을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Relay NC-COM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접점이 연결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COM-NO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접점이 연결 안된 상태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NC-COM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접점이 연결 안된 상태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COM-NO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접점이 연결된 상태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B0B799-AE24-964C-D502-9138444203C9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FEED1F6C-3C2D-8B27-DA85-351FD93AE3B2}"/>
              </a:ext>
            </a:extLst>
          </p:cNvPr>
          <p:cNvSpPr/>
          <p:nvPr/>
        </p:nvSpPr>
        <p:spPr>
          <a:xfrm>
            <a:off x="422694" y="3211363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Reay LED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확인</a:t>
            </a:r>
          </a:p>
        </p:txBody>
      </p:sp>
    </p:spTree>
    <p:extLst>
      <p:ext uri="{BB962C8B-B14F-4D97-AF65-F5344CB8AC3E}">
        <p14:creationId xmlns:p14="http://schemas.microsoft.com/office/powerpoint/2010/main" val="28052959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H/W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95177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: Door Lock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잠기지 않는 경우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22CFEB31-5606-5946-7CA9-B2874F2D5FA0}"/>
              </a:ext>
            </a:extLst>
          </p:cNvPr>
          <p:cNvSpPr/>
          <p:nvPr/>
        </p:nvSpPr>
        <p:spPr>
          <a:xfrm>
            <a:off x="422694" y="3225800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Reay LED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확인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BAD927B4-1395-3A6B-F306-11FBC3CC4947}"/>
              </a:ext>
            </a:extLst>
          </p:cNvPr>
          <p:cNvSpPr/>
          <p:nvPr/>
        </p:nvSpPr>
        <p:spPr>
          <a:xfrm>
            <a:off x="1843373" y="2133823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LED ON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9BE47977-E374-5E04-735E-C8984380B86A}"/>
              </a:ext>
            </a:extLst>
          </p:cNvPr>
          <p:cNvSpPr/>
          <p:nvPr/>
        </p:nvSpPr>
        <p:spPr>
          <a:xfrm>
            <a:off x="1843373" y="4205401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LED OFF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0C58B50-C30D-E210-302B-70D85C6643E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419752" y="2277823"/>
            <a:ext cx="423621" cy="10919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EC56369-F5CA-BBB7-2DCD-2253D982805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419752" y="3369800"/>
            <a:ext cx="423621" cy="9796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D0DB8528-5173-A685-158C-E42E7CF59CD4}"/>
              </a:ext>
            </a:extLst>
          </p:cNvPr>
          <p:cNvSpPr/>
          <p:nvPr/>
        </p:nvSpPr>
        <p:spPr>
          <a:xfrm>
            <a:off x="6374466" y="1695635"/>
            <a:ext cx="2534276" cy="345841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개방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ARM Code, T/S,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화재 등 상위 동작 모드로 인해 열려 있는 상태인지 확인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D17E708-3DD3-4172-277F-48FDB32406F1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840431" y="1868556"/>
            <a:ext cx="3534035" cy="4092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7E65BCB1-6F6D-EC70-70B5-3B083C758355}"/>
              </a:ext>
            </a:extLst>
          </p:cNvPr>
          <p:cNvSpPr/>
          <p:nvPr/>
        </p:nvSpPr>
        <p:spPr>
          <a:xfrm>
            <a:off x="6368877" y="2094876"/>
            <a:ext cx="2534276" cy="345841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Software IN/OUT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값 확인 및 재 설정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C4D55619-75FF-86CE-FE80-2544DC49F48C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2840431" y="2267797"/>
            <a:ext cx="3528446" cy="100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0E4EC3F6-6095-5234-BC79-FDDD20BA9858}"/>
              </a:ext>
            </a:extLst>
          </p:cNvPr>
          <p:cNvSpPr/>
          <p:nvPr/>
        </p:nvSpPr>
        <p:spPr>
          <a:xfrm>
            <a:off x="3083448" y="4205401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Door Lock</a:t>
            </a:r>
          </a:p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확인</a:t>
            </a:r>
            <a:r>
              <a:rPr lang="en-US" altLang="ko-KR" sz="8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1)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122D150-3DA9-D036-66F1-228168E383F9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2840431" y="4349401"/>
            <a:ext cx="243017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F2E47C88-95E6-D6BA-ED9E-F2AE51DC0CEA}"/>
              </a:ext>
            </a:extLst>
          </p:cNvPr>
          <p:cNvSpPr/>
          <p:nvPr/>
        </p:nvSpPr>
        <p:spPr>
          <a:xfrm>
            <a:off x="4524579" y="3401135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전원 인가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정격 전압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674A5AD0-0411-E64A-1630-6CA098B83C76}"/>
              </a:ext>
            </a:extLst>
          </p:cNvPr>
          <p:cNvSpPr/>
          <p:nvPr/>
        </p:nvSpPr>
        <p:spPr>
          <a:xfrm>
            <a:off x="4527452" y="3894213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 전원 인가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전격 전압 이하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A635E181-B6D9-B9E1-F186-F59236A3EAC1}"/>
              </a:ext>
            </a:extLst>
          </p:cNvPr>
          <p:cNvSpPr/>
          <p:nvPr/>
        </p:nvSpPr>
        <p:spPr>
          <a:xfrm>
            <a:off x="4524579" y="4416579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인가 안됨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0C3A911-8067-02F1-6DC0-A4D9ABE6B2D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4080506" y="3545135"/>
            <a:ext cx="444073" cy="8042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9CDCA97-891B-F5F5-9D2C-C101808A2FBE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4080506" y="4349401"/>
            <a:ext cx="444073" cy="2111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BF862B2-36D4-C069-E869-EB456F9A44C6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080506" y="4038213"/>
            <a:ext cx="446946" cy="3111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0350AAD2-1C40-7FE2-27D9-C12A3102A4B1}"/>
              </a:ext>
            </a:extLst>
          </p:cNvPr>
          <p:cNvSpPr/>
          <p:nvPr/>
        </p:nvSpPr>
        <p:spPr>
          <a:xfrm>
            <a:off x="6368877" y="3340358"/>
            <a:ext cx="2534276" cy="345841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Door Lock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불량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교체 후 동작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520EF90-18D1-E5E0-BD44-B14C934DD830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5521637" y="3513279"/>
            <a:ext cx="847240" cy="318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E25F4082-5C5A-CFA0-3AA3-3E4117CE334F}"/>
              </a:ext>
            </a:extLst>
          </p:cNvPr>
          <p:cNvSpPr/>
          <p:nvPr/>
        </p:nvSpPr>
        <p:spPr>
          <a:xfrm>
            <a:off x="6368521" y="3791632"/>
            <a:ext cx="2534276" cy="345841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Lock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공급 전원 확인 및 전격 전압 이상 공급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E84315D-8457-D169-5092-41F5D24F49C5}"/>
              </a:ext>
            </a:extLst>
          </p:cNvPr>
          <p:cNvCxnSpPr>
            <a:cxnSpLocks/>
            <a:stCxn id="23" idx="3"/>
            <a:endCxn id="34" idx="1"/>
          </p:cNvCxnSpPr>
          <p:nvPr/>
        </p:nvCxnSpPr>
        <p:spPr>
          <a:xfrm flipV="1">
            <a:off x="5524510" y="3964553"/>
            <a:ext cx="844011" cy="736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8B8BBD24-7364-6E9C-C175-C930DB9717FC}"/>
              </a:ext>
            </a:extLst>
          </p:cNvPr>
          <p:cNvSpPr/>
          <p:nvPr/>
        </p:nvSpPr>
        <p:spPr>
          <a:xfrm>
            <a:off x="6368521" y="4606540"/>
            <a:ext cx="2534276" cy="345841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릴레이와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Door Lock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간 케이블 연결 상태 확인 및 조치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4724E3C1-B8B8-4D7A-29A4-FE99FA8FF78D}"/>
              </a:ext>
            </a:extLst>
          </p:cNvPr>
          <p:cNvSpPr/>
          <p:nvPr/>
        </p:nvSpPr>
        <p:spPr>
          <a:xfrm>
            <a:off x="6373377" y="5375248"/>
            <a:ext cx="2534276" cy="345841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케이블 연결이 정상적인 경우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Door Lock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불량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교체 후 동작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A17C147-B589-C325-83DB-5B9898F4A33D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5521637" y="4560579"/>
            <a:ext cx="846884" cy="2188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282EDC8E-8B46-943A-68BE-B39FA32F52CC}"/>
              </a:ext>
            </a:extLst>
          </p:cNvPr>
          <p:cNvCxnSpPr>
            <a:cxnSpLocks/>
            <a:stCxn id="24" idx="2"/>
            <a:endCxn id="65" idx="0"/>
          </p:cNvCxnSpPr>
          <p:nvPr/>
        </p:nvCxnSpPr>
        <p:spPr>
          <a:xfrm rot="5400000">
            <a:off x="4921176" y="4806511"/>
            <a:ext cx="203865" cy="12700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8C441D18-C59C-566B-E62E-2F5DFC963865}"/>
              </a:ext>
            </a:extLst>
          </p:cNvPr>
          <p:cNvSpPr/>
          <p:nvPr/>
        </p:nvSpPr>
        <p:spPr>
          <a:xfrm>
            <a:off x="6368877" y="2482636"/>
            <a:ext cx="2534276" cy="345841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장비 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설정값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초기화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(DIP SW 3)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및 재 설정 후 동작 확인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661F5BE-29A0-4DA1-B8EC-8A7EB1626D7D}"/>
              </a:ext>
            </a:extLst>
          </p:cNvPr>
          <p:cNvCxnSpPr>
            <a:cxnSpLocks/>
            <a:stCxn id="6" idx="3"/>
            <a:endCxn id="44" idx="1"/>
          </p:cNvCxnSpPr>
          <p:nvPr/>
        </p:nvCxnSpPr>
        <p:spPr>
          <a:xfrm>
            <a:off x="2840431" y="2277823"/>
            <a:ext cx="3528446" cy="3777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CE47B108-B643-5D4F-72DD-18DF24488E99}"/>
              </a:ext>
            </a:extLst>
          </p:cNvPr>
          <p:cNvSpPr/>
          <p:nvPr/>
        </p:nvSpPr>
        <p:spPr>
          <a:xfrm>
            <a:off x="6368521" y="4133736"/>
            <a:ext cx="2534276" cy="345841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Lock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Cable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보강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교체 혹은 병렬 연결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10231DA-55CD-A04F-7C13-0C139762F676}"/>
              </a:ext>
            </a:extLst>
          </p:cNvPr>
          <p:cNvCxnSpPr>
            <a:cxnSpLocks/>
            <a:stCxn id="23" idx="3"/>
            <a:endCxn id="54" idx="1"/>
          </p:cNvCxnSpPr>
          <p:nvPr/>
        </p:nvCxnSpPr>
        <p:spPr>
          <a:xfrm>
            <a:off x="5524510" y="4038213"/>
            <a:ext cx="844011" cy="2684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F7EB2969-6511-DA64-F016-4322D035FE7A}"/>
              </a:ext>
            </a:extLst>
          </p:cNvPr>
          <p:cNvSpPr/>
          <p:nvPr/>
        </p:nvSpPr>
        <p:spPr>
          <a:xfrm>
            <a:off x="4524579" y="4908444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 확인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2)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순서도: 처리 70">
            <a:extLst>
              <a:ext uri="{FF2B5EF4-FFF2-40B4-BE49-F238E27FC236}">
                <a16:creationId xmlns:a16="http://schemas.microsoft.com/office/drawing/2014/main" id="{00D3A3E0-219E-2AA8-63FB-AFE1EC95CAF5}"/>
              </a:ext>
            </a:extLst>
          </p:cNvPr>
          <p:cNvSpPr/>
          <p:nvPr/>
        </p:nvSpPr>
        <p:spPr>
          <a:xfrm>
            <a:off x="5211872" y="5957734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</a:t>
            </a:r>
            <a:r>
              <a:rPr lang="en-US" altLang="ko-KR" sz="8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4)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순서도: 처리 71">
            <a:extLst>
              <a:ext uri="{FF2B5EF4-FFF2-40B4-BE49-F238E27FC236}">
                <a16:creationId xmlns:a16="http://schemas.microsoft.com/office/drawing/2014/main" id="{7DFFBCDD-7621-FA43-4D97-4635FAAC3F42}"/>
              </a:ext>
            </a:extLst>
          </p:cNvPr>
          <p:cNvSpPr/>
          <p:nvPr/>
        </p:nvSpPr>
        <p:spPr>
          <a:xfrm>
            <a:off x="5211872" y="5433089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 동작</a:t>
            </a:r>
            <a:r>
              <a:rPr lang="en-US" altLang="ko-KR" sz="8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3)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7FF59D1B-6B37-D852-4411-7ECDA9555190}"/>
              </a:ext>
            </a:extLst>
          </p:cNvPr>
          <p:cNvCxnSpPr>
            <a:cxnSpLocks/>
            <a:stCxn id="65" idx="2"/>
            <a:endCxn id="72" idx="1"/>
          </p:cNvCxnSpPr>
          <p:nvPr/>
        </p:nvCxnSpPr>
        <p:spPr>
          <a:xfrm rot="16200000" flipH="1">
            <a:off x="4927168" y="5292384"/>
            <a:ext cx="380645" cy="1887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03ACDC09-2E3B-E68F-2C54-E58146CD4846}"/>
              </a:ext>
            </a:extLst>
          </p:cNvPr>
          <p:cNvCxnSpPr>
            <a:cxnSpLocks/>
            <a:stCxn id="65" idx="2"/>
            <a:endCxn id="71" idx="1"/>
          </p:cNvCxnSpPr>
          <p:nvPr/>
        </p:nvCxnSpPr>
        <p:spPr>
          <a:xfrm rot="16200000" flipH="1">
            <a:off x="4664845" y="5554707"/>
            <a:ext cx="905290" cy="1887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순서도: 처리 91">
            <a:extLst>
              <a:ext uri="{FF2B5EF4-FFF2-40B4-BE49-F238E27FC236}">
                <a16:creationId xmlns:a16="http://schemas.microsoft.com/office/drawing/2014/main" id="{C685B1C1-988E-BB89-5690-524E66D4E829}"/>
              </a:ext>
            </a:extLst>
          </p:cNvPr>
          <p:cNvSpPr/>
          <p:nvPr/>
        </p:nvSpPr>
        <p:spPr>
          <a:xfrm>
            <a:off x="6368521" y="5899893"/>
            <a:ext cx="2534276" cy="345841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불량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컨트롤러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RMA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요청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CAAD9843-C93F-76DC-8775-6E97AF490825}"/>
              </a:ext>
            </a:extLst>
          </p:cNvPr>
          <p:cNvCxnSpPr>
            <a:cxnSpLocks/>
            <a:stCxn id="72" idx="3"/>
            <a:endCxn id="37" idx="1"/>
          </p:cNvCxnSpPr>
          <p:nvPr/>
        </p:nvCxnSpPr>
        <p:spPr>
          <a:xfrm flipV="1">
            <a:off x="6208930" y="5548169"/>
            <a:ext cx="164447" cy="289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A73EC8F9-1AAF-3309-CEBF-D387BBCA3132}"/>
              </a:ext>
            </a:extLst>
          </p:cNvPr>
          <p:cNvCxnSpPr>
            <a:cxnSpLocks/>
            <a:stCxn id="71" idx="3"/>
            <a:endCxn id="92" idx="1"/>
          </p:cNvCxnSpPr>
          <p:nvPr/>
        </p:nvCxnSpPr>
        <p:spPr>
          <a:xfrm flipV="1">
            <a:off x="6208930" y="6072814"/>
            <a:ext cx="159591" cy="289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0ACE062-4526-2B81-298C-D16ECAC0DD54}"/>
              </a:ext>
            </a:extLst>
          </p:cNvPr>
          <p:cNvSpPr/>
          <p:nvPr/>
        </p:nvSpPr>
        <p:spPr>
          <a:xfrm>
            <a:off x="422694" y="5862263"/>
            <a:ext cx="4526431" cy="62229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멀티테스터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등을 이용해서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Door Lock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연결된 상태에서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Door Lock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인가되는 전원 측정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멀티테스터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등을 이용해서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NC-COM-NO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 접점을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3)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Relay NC-COM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접점이 연결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COM-NO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접점이 연결 안된 상태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NC-COM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접점이 연결 안된 상태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COM-NO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접점이 연결된 상태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9F2F55-DA62-06B4-91DC-749D8C81DEE7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9614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H/W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95177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: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통신이 되지 않는 경우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B35D2FB1-65B2-E81E-4772-603EF7FA0089}"/>
              </a:ext>
            </a:extLst>
          </p:cNvPr>
          <p:cNvSpPr/>
          <p:nvPr/>
        </p:nvSpPr>
        <p:spPr>
          <a:xfrm>
            <a:off x="422694" y="3225800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기본 동작 확인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DA5C2CE4-50EB-2802-2E6D-CE9593328D4B}"/>
              </a:ext>
            </a:extLst>
          </p:cNvPr>
          <p:cNvSpPr/>
          <p:nvPr/>
        </p:nvSpPr>
        <p:spPr>
          <a:xfrm>
            <a:off x="1650293" y="2901909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입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정상 동작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4558A616-029C-16A8-D9DF-B7BE142C940F}"/>
              </a:ext>
            </a:extLst>
          </p:cNvPr>
          <p:cNvSpPr/>
          <p:nvPr/>
        </p:nvSpPr>
        <p:spPr>
          <a:xfrm>
            <a:off x="1649141" y="4381245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입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동작 하지 않음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64EC829-6A9E-2E2F-4506-F9CD11EA883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19752" y="3045909"/>
            <a:ext cx="230541" cy="3238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4CD2661-E356-9048-8043-75B40C87B61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419752" y="3369800"/>
            <a:ext cx="229389" cy="11554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ABB29A59-778C-0B3A-2ED5-4A9DD2F42D20}"/>
              </a:ext>
            </a:extLst>
          </p:cNvPr>
          <p:cNvSpPr/>
          <p:nvPr/>
        </p:nvSpPr>
        <p:spPr>
          <a:xfrm>
            <a:off x="6368521" y="1006549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네트웍 정보 확인</a:t>
            </a:r>
            <a:r>
              <a:rPr lang="en-US" altLang="ko-KR" sz="8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Software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확인</a:t>
            </a: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AE089EA2-6ADC-DDC6-8AC1-12C57F864786}"/>
              </a:ext>
            </a:extLst>
          </p:cNvPr>
          <p:cNvSpPr/>
          <p:nvPr/>
        </p:nvSpPr>
        <p:spPr>
          <a:xfrm>
            <a:off x="6368521" y="1361697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Software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통신 재 시작 실행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B80B5E5-FFAF-6DD9-B14B-6264197ADA43}"/>
              </a:ext>
            </a:extLst>
          </p:cNvPr>
          <p:cNvCxnSpPr>
            <a:cxnSpLocks/>
            <a:stCxn id="6" idx="3"/>
            <a:endCxn id="116" idx="1"/>
          </p:cNvCxnSpPr>
          <p:nvPr/>
        </p:nvCxnSpPr>
        <p:spPr>
          <a:xfrm>
            <a:off x="2646199" y="4525245"/>
            <a:ext cx="15027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0BD161E9-45F5-CA80-D869-DC4FB5F61993}"/>
              </a:ext>
            </a:extLst>
          </p:cNvPr>
          <p:cNvSpPr/>
          <p:nvPr/>
        </p:nvSpPr>
        <p:spPr>
          <a:xfrm>
            <a:off x="6368521" y="1721608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Software/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재 부팅 후 통신 확인</a:t>
            </a:r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AF87DAD4-78E5-3BC8-69BE-E3D0FF49C0D5}"/>
              </a:ext>
            </a:extLst>
          </p:cNvPr>
          <p:cNvSpPr/>
          <p:nvPr/>
        </p:nvSpPr>
        <p:spPr>
          <a:xfrm>
            <a:off x="3942654" y="2373072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검색 확인</a:t>
            </a:r>
            <a:r>
              <a:rPr lang="en-US" altLang="ko-KR" sz="8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  <a:endParaRPr lang="ko-KR" altLang="en-US" sz="800" baseline="30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D3559A20-A929-2477-73CD-3C56C5D550F5}"/>
              </a:ext>
            </a:extLst>
          </p:cNvPr>
          <p:cNvSpPr/>
          <p:nvPr/>
        </p:nvSpPr>
        <p:spPr>
          <a:xfrm>
            <a:off x="5117490" y="1547861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검색됨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9585C2F8-5E55-B75F-0ABB-DD839F57121D}"/>
              </a:ext>
            </a:extLst>
          </p:cNvPr>
          <p:cNvSpPr/>
          <p:nvPr/>
        </p:nvSpPr>
        <p:spPr>
          <a:xfrm>
            <a:off x="5117490" y="2717676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안됨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0D44EC2A-D769-433E-6A2A-47FC1C564D37}"/>
              </a:ext>
            </a:extLst>
          </p:cNvPr>
          <p:cNvSpPr/>
          <p:nvPr/>
        </p:nvSpPr>
        <p:spPr>
          <a:xfrm>
            <a:off x="6368521" y="2137720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LAN cable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접촉 확인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(LINK led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확인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F0A0BAF7-2816-9FB5-7C67-45F8BE5E5692}"/>
              </a:ext>
            </a:extLst>
          </p:cNvPr>
          <p:cNvSpPr/>
          <p:nvPr/>
        </p:nvSpPr>
        <p:spPr>
          <a:xfrm>
            <a:off x="6368521" y="2492868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경로상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LAN Cable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단선 등 확인</a:t>
            </a: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55696B98-89A6-74E2-8524-2510AE7517A2}"/>
              </a:ext>
            </a:extLst>
          </p:cNvPr>
          <p:cNvSpPr/>
          <p:nvPr/>
        </p:nvSpPr>
        <p:spPr>
          <a:xfrm>
            <a:off x="6368521" y="2849014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컨트롤러에 연결된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HUB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상위 장치 동작 확인</a:t>
            </a: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B94CB20F-1D9C-79DA-CBE2-A2B8C337010B}"/>
              </a:ext>
            </a:extLst>
          </p:cNvPr>
          <p:cNvSpPr/>
          <p:nvPr/>
        </p:nvSpPr>
        <p:spPr>
          <a:xfrm>
            <a:off x="6368521" y="3207854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IP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(DIP SW 4)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 검색 및 재 설정</a:t>
            </a: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B0264184-322B-DD53-97EB-131281782D30}"/>
              </a:ext>
            </a:extLst>
          </p:cNvPr>
          <p:cNvSpPr/>
          <p:nvPr/>
        </p:nvSpPr>
        <p:spPr>
          <a:xfrm>
            <a:off x="2796473" y="2903567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TCP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 상태 확인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7EFD8A17-44E6-2EFF-F8EE-111A6B60B2D2}"/>
              </a:ext>
            </a:extLst>
          </p:cNvPr>
          <p:cNvSpPr/>
          <p:nvPr/>
        </p:nvSpPr>
        <p:spPr>
          <a:xfrm>
            <a:off x="2790124" y="3432404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TCP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 상태</a:t>
            </a:r>
          </a:p>
        </p:txBody>
      </p: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D323B08E-1AEF-306F-8829-4AF142B44156}"/>
              </a:ext>
            </a:extLst>
          </p:cNvPr>
          <p:cNvSpPr/>
          <p:nvPr/>
        </p:nvSpPr>
        <p:spPr>
          <a:xfrm>
            <a:off x="2796473" y="2373072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TCP</a:t>
            </a:r>
          </a:p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미 연결 상태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7B0B372-0BC7-6BF8-5580-53ADC0D77F71}"/>
              </a:ext>
            </a:extLst>
          </p:cNvPr>
          <p:cNvCxnSpPr>
            <a:cxnSpLocks/>
            <a:stCxn id="5" idx="3"/>
            <a:endCxn id="59" idx="1"/>
          </p:cNvCxnSpPr>
          <p:nvPr/>
        </p:nvCxnSpPr>
        <p:spPr>
          <a:xfrm>
            <a:off x="2647351" y="3045909"/>
            <a:ext cx="149122" cy="1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순서도: 처리 70">
            <a:extLst>
              <a:ext uri="{FF2B5EF4-FFF2-40B4-BE49-F238E27FC236}">
                <a16:creationId xmlns:a16="http://schemas.microsoft.com/office/drawing/2014/main" id="{4C7B7252-EB2D-31CB-4C64-EAABC85C491E}"/>
              </a:ext>
            </a:extLst>
          </p:cNvPr>
          <p:cNvSpPr/>
          <p:nvPr/>
        </p:nvSpPr>
        <p:spPr>
          <a:xfrm>
            <a:off x="6368521" y="3607952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컨트롤러에 연결된 프로그램을 찾아 연결 해제</a:t>
            </a: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36275713-189B-2F7A-BD10-EA4ACD05FB2F}"/>
              </a:ext>
            </a:extLst>
          </p:cNvPr>
          <p:cNvCxnSpPr>
            <a:cxnSpLocks/>
            <a:stCxn id="60" idx="3"/>
            <a:endCxn id="71" idx="1"/>
          </p:cNvCxnSpPr>
          <p:nvPr/>
        </p:nvCxnSpPr>
        <p:spPr>
          <a:xfrm>
            <a:off x="3787182" y="3576404"/>
            <a:ext cx="2581339" cy="1966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6FD7DEBF-3224-BC45-1870-86D00E25041B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rot="5400000">
            <a:off x="3171410" y="3308811"/>
            <a:ext cx="240837" cy="6349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E936D80F-CE7B-5345-1CE7-6026E5089A0C}"/>
              </a:ext>
            </a:extLst>
          </p:cNvPr>
          <p:cNvCxnSpPr>
            <a:cxnSpLocks/>
            <a:stCxn id="59" idx="0"/>
            <a:endCxn id="61" idx="2"/>
          </p:cNvCxnSpPr>
          <p:nvPr/>
        </p:nvCxnSpPr>
        <p:spPr>
          <a:xfrm rot="5400000" flipH="1" flipV="1">
            <a:off x="3173755" y="2782320"/>
            <a:ext cx="242495" cy="12700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A8EBBF2C-7C55-221A-D695-3ED2AD2D3C68}"/>
              </a:ext>
            </a:extLst>
          </p:cNvPr>
          <p:cNvCxnSpPr>
            <a:cxnSpLocks/>
            <a:stCxn id="61" idx="3"/>
            <a:endCxn id="46" idx="1"/>
          </p:cNvCxnSpPr>
          <p:nvPr/>
        </p:nvCxnSpPr>
        <p:spPr>
          <a:xfrm>
            <a:off x="3793531" y="2517072"/>
            <a:ext cx="149123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3F00EC0A-1721-162C-E217-3934A81223F0}"/>
              </a:ext>
            </a:extLst>
          </p:cNvPr>
          <p:cNvCxnSpPr>
            <a:cxnSpLocks/>
            <a:stCxn id="46" idx="3"/>
            <a:endCxn id="53" idx="1"/>
          </p:cNvCxnSpPr>
          <p:nvPr/>
        </p:nvCxnSpPr>
        <p:spPr>
          <a:xfrm flipV="1">
            <a:off x="4939712" y="1691861"/>
            <a:ext cx="177778" cy="8252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5B4F8F7-6B17-D6DD-FF02-1DE6F75505E4}"/>
              </a:ext>
            </a:extLst>
          </p:cNvPr>
          <p:cNvCxnSpPr>
            <a:cxnSpLocks/>
            <a:stCxn id="46" idx="3"/>
            <a:endCxn id="54" idx="1"/>
          </p:cNvCxnSpPr>
          <p:nvPr/>
        </p:nvCxnSpPr>
        <p:spPr>
          <a:xfrm>
            <a:off x="4939712" y="2517072"/>
            <a:ext cx="177778" cy="3446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2D514E16-A588-6A0B-EC22-A4942733BA2F}"/>
              </a:ext>
            </a:extLst>
          </p:cNvPr>
          <p:cNvCxnSpPr>
            <a:cxnSpLocks/>
            <a:stCxn id="53" idx="3"/>
            <a:endCxn id="10" idx="1"/>
          </p:cNvCxnSpPr>
          <p:nvPr/>
        </p:nvCxnSpPr>
        <p:spPr>
          <a:xfrm flipV="1">
            <a:off x="6114548" y="1171660"/>
            <a:ext cx="253973" cy="5202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579D1B70-0926-AE4E-C631-36B40D73B506}"/>
              </a:ext>
            </a:extLst>
          </p:cNvPr>
          <p:cNvCxnSpPr>
            <a:cxnSpLocks/>
            <a:stCxn id="53" idx="3"/>
            <a:endCxn id="12" idx="1"/>
          </p:cNvCxnSpPr>
          <p:nvPr/>
        </p:nvCxnSpPr>
        <p:spPr>
          <a:xfrm flipV="1">
            <a:off x="6114548" y="1526808"/>
            <a:ext cx="253973" cy="1650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E85B8574-B466-F47D-BC2A-72C4AC054B37}"/>
              </a:ext>
            </a:extLst>
          </p:cNvPr>
          <p:cNvCxnSpPr>
            <a:cxnSpLocks/>
            <a:stCxn id="53" idx="3"/>
            <a:endCxn id="30" idx="1"/>
          </p:cNvCxnSpPr>
          <p:nvPr/>
        </p:nvCxnSpPr>
        <p:spPr>
          <a:xfrm>
            <a:off x="6114548" y="1691861"/>
            <a:ext cx="253973" cy="1948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순서도: 처리 115">
            <a:extLst>
              <a:ext uri="{FF2B5EF4-FFF2-40B4-BE49-F238E27FC236}">
                <a16:creationId xmlns:a16="http://schemas.microsoft.com/office/drawing/2014/main" id="{03E2717B-1D58-855A-9557-C96F9D7613A1}"/>
              </a:ext>
            </a:extLst>
          </p:cNvPr>
          <p:cNvSpPr/>
          <p:nvPr/>
        </p:nvSpPr>
        <p:spPr>
          <a:xfrm>
            <a:off x="2796473" y="4381245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검색 확인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7" name="순서도: 처리 116">
            <a:extLst>
              <a:ext uri="{FF2B5EF4-FFF2-40B4-BE49-F238E27FC236}">
                <a16:creationId xmlns:a16="http://schemas.microsoft.com/office/drawing/2014/main" id="{D5F7D668-8BD9-4AD9-6823-FBA7421DD048}"/>
              </a:ext>
            </a:extLst>
          </p:cNvPr>
          <p:cNvSpPr/>
          <p:nvPr/>
        </p:nvSpPr>
        <p:spPr>
          <a:xfrm>
            <a:off x="3977660" y="4489731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검색됨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순서도: 처리 117">
            <a:extLst>
              <a:ext uri="{FF2B5EF4-FFF2-40B4-BE49-F238E27FC236}">
                <a16:creationId xmlns:a16="http://schemas.microsoft.com/office/drawing/2014/main" id="{AEAEECD4-FF26-BB24-28E5-0720D4A456AD}"/>
              </a:ext>
            </a:extLst>
          </p:cNvPr>
          <p:cNvSpPr/>
          <p:nvPr/>
        </p:nvSpPr>
        <p:spPr>
          <a:xfrm>
            <a:off x="3977660" y="5787026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안됨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2" name="순서도: 처리 121">
            <a:extLst>
              <a:ext uri="{FF2B5EF4-FFF2-40B4-BE49-F238E27FC236}">
                <a16:creationId xmlns:a16="http://schemas.microsoft.com/office/drawing/2014/main" id="{84EB13C1-161F-5F0C-4F4E-CA4F2C3346E4}"/>
              </a:ext>
            </a:extLst>
          </p:cNvPr>
          <p:cNvSpPr/>
          <p:nvPr/>
        </p:nvSpPr>
        <p:spPr>
          <a:xfrm>
            <a:off x="5158847" y="4489731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Boot Mode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4)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3" name="순서도: 처리 122">
            <a:extLst>
              <a:ext uri="{FF2B5EF4-FFF2-40B4-BE49-F238E27FC236}">
                <a16:creationId xmlns:a16="http://schemas.microsoft.com/office/drawing/2014/main" id="{940A2132-0031-03B6-7327-5A0DE7EF4762}"/>
              </a:ext>
            </a:extLst>
          </p:cNvPr>
          <p:cNvSpPr/>
          <p:nvPr/>
        </p:nvSpPr>
        <p:spPr>
          <a:xfrm>
            <a:off x="5158847" y="4079763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Bootloader Boot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4" name="순서도: 처리 123">
            <a:extLst>
              <a:ext uri="{FF2B5EF4-FFF2-40B4-BE49-F238E27FC236}">
                <a16:creationId xmlns:a16="http://schemas.microsoft.com/office/drawing/2014/main" id="{20205C1D-F90E-B91E-E13E-56404EA2E806}"/>
              </a:ext>
            </a:extLst>
          </p:cNvPr>
          <p:cNvSpPr/>
          <p:nvPr/>
        </p:nvSpPr>
        <p:spPr>
          <a:xfrm>
            <a:off x="5158847" y="4899699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 Boot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6" name="순서도: 처리 125">
            <a:extLst>
              <a:ext uri="{FF2B5EF4-FFF2-40B4-BE49-F238E27FC236}">
                <a16:creationId xmlns:a16="http://schemas.microsoft.com/office/drawing/2014/main" id="{93F5C2BA-040C-9176-5BBA-A38C1E48DC0C}"/>
              </a:ext>
            </a:extLst>
          </p:cNvPr>
          <p:cNvSpPr/>
          <p:nvPr/>
        </p:nvSpPr>
        <p:spPr>
          <a:xfrm>
            <a:off x="6368521" y="3981695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초기화 스위치 확인 및 조치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Bootloader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Boot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 Check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7" name="순서도: 처리 126">
            <a:extLst>
              <a:ext uri="{FF2B5EF4-FFF2-40B4-BE49-F238E27FC236}">
                <a16:creationId xmlns:a16="http://schemas.microsoft.com/office/drawing/2014/main" id="{501F730C-B3C6-B97A-2653-523F9AF9486C}"/>
              </a:ext>
            </a:extLst>
          </p:cNvPr>
          <p:cNvSpPr/>
          <p:nvPr/>
        </p:nvSpPr>
        <p:spPr>
          <a:xfrm>
            <a:off x="6368521" y="4347593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 F/W download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 동작 확인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(F/W update </a:t>
            </a:r>
            <a:r>
              <a:rPr lang="ko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40BB51B3-4533-2C24-CD4D-90C77B57E864}"/>
              </a:ext>
            </a:extLst>
          </p:cNvPr>
          <p:cNvCxnSpPr>
            <a:cxnSpLocks/>
            <a:stCxn id="123" idx="3"/>
            <a:endCxn id="126" idx="1"/>
          </p:cNvCxnSpPr>
          <p:nvPr/>
        </p:nvCxnSpPr>
        <p:spPr>
          <a:xfrm flipV="1">
            <a:off x="6155905" y="4146806"/>
            <a:ext cx="212616" cy="769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57776816-FDB2-283C-9789-F90C328BCA78}"/>
              </a:ext>
            </a:extLst>
          </p:cNvPr>
          <p:cNvCxnSpPr>
            <a:cxnSpLocks/>
            <a:stCxn id="123" idx="3"/>
            <a:endCxn id="127" idx="1"/>
          </p:cNvCxnSpPr>
          <p:nvPr/>
        </p:nvCxnSpPr>
        <p:spPr>
          <a:xfrm>
            <a:off x="6155905" y="4223763"/>
            <a:ext cx="212616" cy="2889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순서도: 처리 134">
            <a:extLst>
              <a:ext uri="{FF2B5EF4-FFF2-40B4-BE49-F238E27FC236}">
                <a16:creationId xmlns:a16="http://schemas.microsoft.com/office/drawing/2014/main" id="{4DE9E24D-490B-AB75-E73D-66184D802A2B}"/>
              </a:ext>
            </a:extLst>
          </p:cNvPr>
          <p:cNvSpPr/>
          <p:nvPr/>
        </p:nvSpPr>
        <p:spPr>
          <a:xfrm>
            <a:off x="6368521" y="4863827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전체 초기화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(Dip SW 1 ~ 4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후 동작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1B44E51F-2344-4026-0B42-1A25738AC4FD}"/>
              </a:ext>
            </a:extLst>
          </p:cNvPr>
          <p:cNvCxnSpPr>
            <a:cxnSpLocks/>
            <a:stCxn id="124" idx="3"/>
            <a:endCxn id="135" idx="1"/>
          </p:cNvCxnSpPr>
          <p:nvPr/>
        </p:nvCxnSpPr>
        <p:spPr>
          <a:xfrm flipV="1">
            <a:off x="6155905" y="5028938"/>
            <a:ext cx="212616" cy="14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AFB464A2-9C63-596B-8B5F-2499B651A4B8}"/>
              </a:ext>
            </a:extLst>
          </p:cNvPr>
          <p:cNvCxnSpPr>
            <a:cxnSpLocks/>
            <a:stCxn id="122" idx="0"/>
            <a:endCxn id="123" idx="2"/>
          </p:cNvCxnSpPr>
          <p:nvPr/>
        </p:nvCxnSpPr>
        <p:spPr>
          <a:xfrm rot="5400000" flipH="1" flipV="1">
            <a:off x="5596392" y="4428747"/>
            <a:ext cx="121968" cy="12700"/>
          </a:xfrm>
          <a:prstGeom prst="bentConnector3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3B0B1AC0-7652-152B-6EFD-E3FE96DA2871}"/>
              </a:ext>
            </a:extLst>
          </p:cNvPr>
          <p:cNvCxnSpPr>
            <a:cxnSpLocks/>
            <a:stCxn id="122" idx="2"/>
            <a:endCxn id="124" idx="0"/>
          </p:cNvCxnSpPr>
          <p:nvPr/>
        </p:nvCxnSpPr>
        <p:spPr>
          <a:xfrm rot="5400000">
            <a:off x="5596392" y="4838715"/>
            <a:ext cx="121968" cy="12700"/>
          </a:xfrm>
          <a:prstGeom prst="bentConnector3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50FD5FC6-D1A3-22F0-FBC2-3376ADC91394}"/>
              </a:ext>
            </a:extLst>
          </p:cNvPr>
          <p:cNvCxnSpPr>
            <a:cxnSpLocks/>
            <a:stCxn id="117" idx="3"/>
            <a:endCxn id="122" idx="1"/>
          </p:cNvCxnSpPr>
          <p:nvPr/>
        </p:nvCxnSpPr>
        <p:spPr>
          <a:xfrm>
            <a:off x="4974718" y="4633731"/>
            <a:ext cx="184129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89F2988E-3212-8486-286E-7392FB0FC88C}"/>
              </a:ext>
            </a:extLst>
          </p:cNvPr>
          <p:cNvCxnSpPr>
            <a:cxnSpLocks/>
            <a:stCxn id="116" idx="3"/>
            <a:endCxn id="117" idx="1"/>
          </p:cNvCxnSpPr>
          <p:nvPr/>
        </p:nvCxnSpPr>
        <p:spPr>
          <a:xfrm>
            <a:off x="3793531" y="4525245"/>
            <a:ext cx="184129" cy="1084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85BAA97B-2ECA-B864-963B-97F790A4DD88}"/>
              </a:ext>
            </a:extLst>
          </p:cNvPr>
          <p:cNvCxnSpPr>
            <a:cxnSpLocks/>
            <a:stCxn id="116" idx="3"/>
            <a:endCxn id="118" idx="1"/>
          </p:cNvCxnSpPr>
          <p:nvPr/>
        </p:nvCxnSpPr>
        <p:spPr>
          <a:xfrm>
            <a:off x="3793531" y="4525245"/>
            <a:ext cx="184129" cy="14057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75C95DDD-A840-C5E1-E668-27A87BC1F3BE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6114548" y="2302831"/>
            <a:ext cx="253973" cy="5588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F837BA23-4D26-F1BB-27C4-CE8E49665585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 flipV="1">
            <a:off x="6114548" y="2657979"/>
            <a:ext cx="253973" cy="203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27522C5F-955D-7671-76F8-77D92F84C4F5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6114548" y="2861676"/>
            <a:ext cx="253973" cy="1524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F321589C-54E4-1165-03B9-1E6B7A7321F2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6114548" y="2861676"/>
            <a:ext cx="253973" cy="5112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순서도: 처리 172">
            <a:extLst>
              <a:ext uri="{FF2B5EF4-FFF2-40B4-BE49-F238E27FC236}">
                <a16:creationId xmlns:a16="http://schemas.microsoft.com/office/drawing/2014/main" id="{D16E45FA-AEFB-6F61-3156-F0409278D23F}"/>
              </a:ext>
            </a:extLst>
          </p:cNvPr>
          <p:cNvSpPr/>
          <p:nvPr/>
        </p:nvSpPr>
        <p:spPr>
          <a:xfrm>
            <a:off x="5152497" y="5787026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CPU Led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7" name="순서도: 처리 176">
            <a:extLst>
              <a:ext uri="{FF2B5EF4-FFF2-40B4-BE49-F238E27FC236}">
                <a16:creationId xmlns:a16="http://schemas.microsoft.com/office/drawing/2014/main" id="{7B95B403-5A89-29FC-4E22-1C9DFA9EECDF}"/>
              </a:ext>
            </a:extLst>
          </p:cNvPr>
          <p:cNvSpPr/>
          <p:nvPr/>
        </p:nvSpPr>
        <p:spPr>
          <a:xfrm>
            <a:off x="5152497" y="5366458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LED1, 3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Blink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8" name="순서도: 처리 177">
            <a:extLst>
              <a:ext uri="{FF2B5EF4-FFF2-40B4-BE49-F238E27FC236}">
                <a16:creationId xmlns:a16="http://schemas.microsoft.com/office/drawing/2014/main" id="{D9499886-E143-4825-43AB-5AC09707C5AC}"/>
              </a:ext>
            </a:extLst>
          </p:cNvPr>
          <p:cNvSpPr/>
          <p:nvPr/>
        </p:nvSpPr>
        <p:spPr>
          <a:xfrm>
            <a:off x="5165197" y="6213527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LED1, 3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Not Blink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162F869A-C778-BA08-5890-E523FE716E6E}"/>
              </a:ext>
            </a:extLst>
          </p:cNvPr>
          <p:cNvCxnSpPr>
            <a:cxnSpLocks/>
            <a:stCxn id="173" idx="0"/>
            <a:endCxn id="177" idx="2"/>
          </p:cNvCxnSpPr>
          <p:nvPr/>
        </p:nvCxnSpPr>
        <p:spPr>
          <a:xfrm rot="5400000" flipH="1" flipV="1">
            <a:off x="5584742" y="5720742"/>
            <a:ext cx="132568" cy="12700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D1D94717-78AE-B68A-C154-B1DF86AC20A9}"/>
              </a:ext>
            </a:extLst>
          </p:cNvPr>
          <p:cNvCxnSpPr>
            <a:cxnSpLocks/>
            <a:stCxn id="173" idx="2"/>
            <a:endCxn id="178" idx="0"/>
          </p:cNvCxnSpPr>
          <p:nvPr/>
        </p:nvCxnSpPr>
        <p:spPr>
          <a:xfrm rot="16200000" flipH="1">
            <a:off x="5588126" y="6137926"/>
            <a:ext cx="138501" cy="12700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6FBC58B5-BF3D-AAFA-CA81-6B900A11B1FC}"/>
              </a:ext>
            </a:extLst>
          </p:cNvPr>
          <p:cNvCxnSpPr>
            <a:cxnSpLocks/>
            <a:stCxn id="118" idx="3"/>
            <a:endCxn id="173" idx="1"/>
          </p:cNvCxnSpPr>
          <p:nvPr/>
        </p:nvCxnSpPr>
        <p:spPr>
          <a:xfrm>
            <a:off x="4974718" y="5931026"/>
            <a:ext cx="177779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순서도: 처리 188">
            <a:extLst>
              <a:ext uri="{FF2B5EF4-FFF2-40B4-BE49-F238E27FC236}">
                <a16:creationId xmlns:a16="http://schemas.microsoft.com/office/drawing/2014/main" id="{58D00DA3-3B3A-43EA-A3CD-C1BD72A5F303}"/>
              </a:ext>
            </a:extLst>
          </p:cNvPr>
          <p:cNvSpPr/>
          <p:nvPr/>
        </p:nvSpPr>
        <p:spPr>
          <a:xfrm>
            <a:off x="6368521" y="5354057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제품 전체 초기화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(Dip SW 1 ~ 4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후 동작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0" name="순서도: 처리 189">
            <a:extLst>
              <a:ext uri="{FF2B5EF4-FFF2-40B4-BE49-F238E27FC236}">
                <a16:creationId xmlns:a16="http://schemas.microsoft.com/office/drawing/2014/main" id="{793769B3-9390-FEB2-57D8-EC588E579F30}"/>
              </a:ext>
            </a:extLst>
          </p:cNvPr>
          <p:cNvSpPr/>
          <p:nvPr/>
        </p:nvSpPr>
        <p:spPr>
          <a:xfrm>
            <a:off x="6368521" y="5813717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입력 전원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전격 전압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 및 조치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1" name="순서도: 처리 190">
            <a:extLst>
              <a:ext uri="{FF2B5EF4-FFF2-40B4-BE49-F238E27FC236}">
                <a16:creationId xmlns:a16="http://schemas.microsoft.com/office/drawing/2014/main" id="{20F7DC5C-4B94-D3B2-9984-2EE148C18A25}"/>
              </a:ext>
            </a:extLst>
          </p:cNvPr>
          <p:cNvSpPr/>
          <p:nvPr/>
        </p:nvSpPr>
        <p:spPr>
          <a:xfrm>
            <a:off x="6368521" y="6192416"/>
            <a:ext cx="2526904" cy="330222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전원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OFF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ON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후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동작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3CA2D42A-325D-E5CB-D36E-9C14424B2D78}"/>
              </a:ext>
            </a:extLst>
          </p:cNvPr>
          <p:cNvCxnSpPr>
            <a:cxnSpLocks/>
            <a:stCxn id="178" idx="3"/>
            <a:endCxn id="190" idx="1"/>
          </p:cNvCxnSpPr>
          <p:nvPr/>
        </p:nvCxnSpPr>
        <p:spPr>
          <a:xfrm flipV="1">
            <a:off x="6162255" y="5978828"/>
            <a:ext cx="206266" cy="378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B5F3619B-A520-F0AD-5CA3-A2A26880D18C}"/>
              </a:ext>
            </a:extLst>
          </p:cNvPr>
          <p:cNvCxnSpPr>
            <a:cxnSpLocks/>
            <a:stCxn id="178" idx="3"/>
            <a:endCxn id="191" idx="1"/>
          </p:cNvCxnSpPr>
          <p:nvPr/>
        </p:nvCxnSpPr>
        <p:spPr>
          <a:xfrm>
            <a:off x="6162255" y="6357527"/>
            <a:ext cx="206266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7E2A0B05-B29C-14B7-D096-25E30133C892}"/>
              </a:ext>
            </a:extLst>
          </p:cNvPr>
          <p:cNvCxnSpPr>
            <a:cxnSpLocks/>
            <a:stCxn id="177" idx="3"/>
            <a:endCxn id="189" idx="1"/>
          </p:cNvCxnSpPr>
          <p:nvPr/>
        </p:nvCxnSpPr>
        <p:spPr>
          <a:xfrm>
            <a:off x="6149555" y="5510458"/>
            <a:ext cx="218966" cy="87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FC6FF1-6BAB-8506-D536-8D2BA66F20B1}"/>
              </a:ext>
            </a:extLst>
          </p:cNvPr>
          <p:cNvSpPr/>
          <p:nvPr/>
        </p:nvSpPr>
        <p:spPr>
          <a:xfrm>
            <a:off x="422695" y="5862263"/>
            <a:ext cx="3245238" cy="62229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CPU STATUS LED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Software 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빠른장치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 또는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F/W update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에서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Device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Type,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MAC Address, IP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, Port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등 네트웍 정보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4)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F/W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Version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(V60.00.0 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: Bootloader Boot)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A5B56F-B640-7E21-FA42-8E308CFEC1B0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196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H/W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95177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: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IRDxM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 Card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인식되지 않는 경우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F5B5FB02-A1D7-8C1E-9388-0F9F96D1BEEA}"/>
              </a:ext>
            </a:extLst>
          </p:cNvPr>
          <p:cNvSpPr/>
          <p:nvPr/>
        </p:nvSpPr>
        <p:spPr>
          <a:xfrm>
            <a:off x="422694" y="3225800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동작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(Boot)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확인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1)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26717DD1-4A44-14C1-4B23-84D2F2EE814A}"/>
              </a:ext>
            </a:extLst>
          </p:cNvPr>
          <p:cNvSpPr/>
          <p:nvPr/>
        </p:nvSpPr>
        <p:spPr>
          <a:xfrm>
            <a:off x="1650293" y="2380137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동작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(Boot)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5165ADB3-5C9B-50FF-EA5F-B48CCDD603B1}"/>
              </a:ext>
            </a:extLst>
          </p:cNvPr>
          <p:cNvSpPr/>
          <p:nvPr/>
        </p:nvSpPr>
        <p:spPr>
          <a:xfrm>
            <a:off x="1649141" y="4773865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 않음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F72563D-D60F-F2D8-EFA9-5D57D80810A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19752" y="2524137"/>
            <a:ext cx="230541" cy="8456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CC1FDFA-C8FB-3C2D-AFC1-0DE50254F85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419752" y="3369800"/>
            <a:ext cx="229389" cy="1548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13933E2C-12EA-54C7-ADB3-03CAACE630CE}"/>
              </a:ext>
            </a:extLst>
          </p:cNvPr>
          <p:cNvSpPr/>
          <p:nvPr/>
        </p:nvSpPr>
        <p:spPr>
          <a:xfrm>
            <a:off x="6368521" y="1545908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 벽면과 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이격을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위해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spacer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 설치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97CE4130-B872-C06D-FA55-2002F91F59F0}"/>
              </a:ext>
            </a:extLst>
          </p:cNvPr>
          <p:cNvSpPr/>
          <p:nvPr/>
        </p:nvSpPr>
        <p:spPr>
          <a:xfrm>
            <a:off x="6368521" y="1847909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 위치 이동 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금속성 재질인 경우 가급적 설치를 피한다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D22D817-FE4B-A73A-914C-346D517BF930}"/>
              </a:ext>
            </a:extLst>
          </p:cNvPr>
          <p:cNvCxnSpPr>
            <a:cxnSpLocks/>
            <a:stCxn id="6" idx="3"/>
            <a:endCxn id="121" idx="1"/>
          </p:cNvCxnSpPr>
          <p:nvPr/>
        </p:nvCxnSpPr>
        <p:spPr>
          <a:xfrm>
            <a:off x="2646199" y="4917865"/>
            <a:ext cx="14392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11F3AEF4-0B31-ECB0-0A02-08EB5C746928}"/>
              </a:ext>
            </a:extLst>
          </p:cNvPr>
          <p:cNvSpPr/>
          <p:nvPr/>
        </p:nvSpPr>
        <p:spPr>
          <a:xfrm>
            <a:off x="6368521" y="2149891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반대쪽 혹은 근접 리더에 의한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RF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간섭 여부를 확인하여 위치를 조정 한다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27A1A7B0-9243-4582-8507-2DA2395E5705}"/>
              </a:ext>
            </a:extLst>
          </p:cNvPr>
          <p:cNvSpPr/>
          <p:nvPr/>
        </p:nvSpPr>
        <p:spPr>
          <a:xfrm>
            <a:off x="6368521" y="2605838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리더기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Type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동일한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RF Card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인지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리더기에 인식 확인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FC964F01-BF8D-6616-F233-4FF00D3F2B3C}"/>
              </a:ext>
            </a:extLst>
          </p:cNvPr>
          <p:cNvSpPr/>
          <p:nvPr/>
        </p:nvSpPr>
        <p:spPr>
          <a:xfrm>
            <a:off x="2796473" y="2381795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Mount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분리 후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Card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확인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2)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8A3B19CC-88A9-3131-A2D1-7810BE1CF582}"/>
              </a:ext>
            </a:extLst>
          </p:cNvPr>
          <p:cNvSpPr/>
          <p:nvPr/>
        </p:nvSpPr>
        <p:spPr>
          <a:xfrm>
            <a:off x="2790124" y="2910632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하지 않음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45068279-1227-F94B-C877-D55994888724}"/>
              </a:ext>
            </a:extLst>
          </p:cNvPr>
          <p:cNvSpPr/>
          <p:nvPr/>
        </p:nvSpPr>
        <p:spPr>
          <a:xfrm>
            <a:off x="2796473" y="1851300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인식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CB1D3C49-9EE2-48F3-69B2-98D1111409CB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>
            <a:off x="2647351" y="2524137"/>
            <a:ext cx="149122" cy="1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84B908E-7385-0C08-05D7-C3812A770AA5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3171410" y="2787039"/>
            <a:ext cx="240837" cy="6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2A8CB19-C86A-C8E3-668A-9BEF0E508C0D}"/>
              </a:ext>
            </a:extLst>
          </p:cNvPr>
          <p:cNvCxnSpPr>
            <a:cxnSpLocks/>
            <a:stCxn id="22" idx="0"/>
            <a:endCxn id="24" idx="2"/>
          </p:cNvCxnSpPr>
          <p:nvPr/>
        </p:nvCxnSpPr>
        <p:spPr>
          <a:xfrm rot="5400000" flipH="1" flipV="1">
            <a:off x="3173755" y="2260548"/>
            <a:ext cx="242495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F60D7D2-391F-A8F7-426D-6991AA4CACBB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 flipV="1">
            <a:off x="3793531" y="1689908"/>
            <a:ext cx="2574990" cy="3053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C5EDFF8B-746A-2A59-E3FC-869F8489E347}"/>
              </a:ext>
            </a:extLst>
          </p:cNvPr>
          <p:cNvCxnSpPr>
            <a:cxnSpLocks/>
            <a:stCxn id="24" idx="3"/>
            <a:endCxn id="11" idx="1"/>
          </p:cNvCxnSpPr>
          <p:nvPr/>
        </p:nvCxnSpPr>
        <p:spPr>
          <a:xfrm flipV="1">
            <a:off x="3793531" y="1991909"/>
            <a:ext cx="2574990" cy="3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457341C-9F43-D0B6-AB33-DFE4F1DC1032}"/>
              </a:ext>
            </a:extLst>
          </p:cNvPr>
          <p:cNvCxnSpPr>
            <a:cxnSpLocks/>
            <a:stCxn id="24" idx="3"/>
            <a:endCxn id="13" idx="1"/>
          </p:cNvCxnSpPr>
          <p:nvPr/>
        </p:nvCxnSpPr>
        <p:spPr>
          <a:xfrm>
            <a:off x="3793531" y="1995300"/>
            <a:ext cx="2574990" cy="2985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9E892636-C863-53E9-4824-DDD83E4F775A}"/>
              </a:ext>
            </a:extLst>
          </p:cNvPr>
          <p:cNvSpPr/>
          <p:nvPr/>
        </p:nvSpPr>
        <p:spPr>
          <a:xfrm>
            <a:off x="3929955" y="2910632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리더기 공급 전원 확인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3)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4872933-7ECE-B0D5-3F46-23044DA0DF9B}"/>
              </a:ext>
            </a:extLst>
          </p:cNvPr>
          <p:cNvCxnSpPr>
            <a:cxnSpLocks/>
            <a:stCxn id="23" idx="3"/>
            <a:endCxn id="82" idx="1"/>
          </p:cNvCxnSpPr>
          <p:nvPr/>
        </p:nvCxnSpPr>
        <p:spPr>
          <a:xfrm>
            <a:off x="3787182" y="3054632"/>
            <a:ext cx="142773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순서도: 처리 89">
            <a:extLst>
              <a:ext uri="{FF2B5EF4-FFF2-40B4-BE49-F238E27FC236}">
                <a16:creationId xmlns:a16="http://schemas.microsoft.com/office/drawing/2014/main" id="{D2D8C5FA-63EA-D462-CE9A-289AE58E5A3D}"/>
              </a:ext>
            </a:extLst>
          </p:cNvPr>
          <p:cNvSpPr/>
          <p:nvPr/>
        </p:nvSpPr>
        <p:spPr>
          <a:xfrm>
            <a:off x="5156525" y="3911361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전격 전압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4)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미만</a:t>
            </a:r>
          </a:p>
        </p:txBody>
      </p:sp>
      <p:sp>
        <p:nvSpPr>
          <p:cNvPr id="95" name="순서도: 처리 94">
            <a:extLst>
              <a:ext uri="{FF2B5EF4-FFF2-40B4-BE49-F238E27FC236}">
                <a16:creationId xmlns:a16="http://schemas.microsoft.com/office/drawing/2014/main" id="{EC6BFA5D-EE7B-282D-1F3C-CB375A05994B}"/>
              </a:ext>
            </a:extLst>
          </p:cNvPr>
          <p:cNvSpPr/>
          <p:nvPr/>
        </p:nvSpPr>
        <p:spPr>
          <a:xfrm>
            <a:off x="6368521" y="3604222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케이블을 교체 혹은 병렬로 연결</a:t>
            </a:r>
          </a:p>
        </p:txBody>
      </p:sp>
      <p:sp>
        <p:nvSpPr>
          <p:cNvPr id="96" name="순서도: 처리 95">
            <a:extLst>
              <a:ext uri="{FF2B5EF4-FFF2-40B4-BE49-F238E27FC236}">
                <a16:creationId xmlns:a16="http://schemas.microsoft.com/office/drawing/2014/main" id="{4BC6697C-B78B-1B4B-7C9D-7B4B0EDDDCF4}"/>
              </a:ext>
            </a:extLst>
          </p:cNvPr>
          <p:cNvSpPr/>
          <p:nvPr/>
        </p:nvSpPr>
        <p:spPr>
          <a:xfrm>
            <a:off x="6368521" y="3906195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공급기의 전원을 조정해서 전격전압에 맞춘다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순서도: 처리 96">
            <a:extLst>
              <a:ext uri="{FF2B5EF4-FFF2-40B4-BE49-F238E27FC236}">
                <a16:creationId xmlns:a16="http://schemas.microsoft.com/office/drawing/2014/main" id="{6D087F75-7152-5676-8446-7F7B41BCF524}"/>
              </a:ext>
            </a:extLst>
          </p:cNvPr>
          <p:cNvSpPr/>
          <p:nvPr/>
        </p:nvSpPr>
        <p:spPr>
          <a:xfrm>
            <a:off x="6368521" y="4210687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 전원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어뎁터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등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연결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이경우 반드시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GND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컨트롤러와 공유 필요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1" name="순서도: 처리 120">
            <a:extLst>
              <a:ext uri="{FF2B5EF4-FFF2-40B4-BE49-F238E27FC236}">
                <a16:creationId xmlns:a16="http://schemas.microsoft.com/office/drawing/2014/main" id="{78D429B0-7CB5-48B7-3D9A-F0EC152F1059}"/>
              </a:ext>
            </a:extLst>
          </p:cNvPr>
          <p:cNvSpPr/>
          <p:nvPr/>
        </p:nvSpPr>
        <p:spPr>
          <a:xfrm>
            <a:off x="2790123" y="4773865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리더기 공급 전원 확인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3)</a:t>
            </a:r>
            <a:endParaRPr lang="ko-KR" altLang="en-US" sz="8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0" name="순서도: 처리 129">
            <a:extLst>
              <a:ext uri="{FF2B5EF4-FFF2-40B4-BE49-F238E27FC236}">
                <a16:creationId xmlns:a16="http://schemas.microsoft.com/office/drawing/2014/main" id="{4F6EA5C1-D12F-E644-F1C3-8190C3E61583}"/>
              </a:ext>
            </a:extLst>
          </p:cNvPr>
          <p:cNvSpPr/>
          <p:nvPr/>
        </p:nvSpPr>
        <p:spPr>
          <a:xfrm>
            <a:off x="4080793" y="5160911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전격 전압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4)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미만</a:t>
            </a:r>
          </a:p>
        </p:txBody>
      </p:sp>
      <p:sp>
        <p:nvSpPr>
          <p:cNvPr id="131" name="순서도: 처리 130">
            <a:extLst>
              <a:ext uri="{FF2B5EF4-FFF2-40B4-BE49-F238E27FC236}">
                <a16:creationId xmlns:a16="http://schemas.microsoft.com/office/drawing/2014/main" id="{6C72B416-9B60-4810-7D0B-365D62A016FF}"/>
              </a:ext>
            </a:extLst>
          </p:cNvPr>
          <p:cNvSpPr/>
          <p:nvPr/>
        </p:nvSpPr>
        <p:spPr>
          <a:xfrm>
            <a:off x="4087144" y="4774714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전격 전압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4)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만족</a:t>
            </a:r>
          </a:p>
        </p:txBody>
      </p: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0D4BF1DC-9E83-7666-0128-813A7B157CB4}"/>
              </a:ext>
            </a:extLst>
          </p:cNvPr>
          <p:cNvCxnSpPr>
            <a:cxnSpLocks/>
            <a:stCxn id="121" idx="3"/>
            <a:endCxn id="131" idx="1"/>
          </p:cNvCxnSpPr>
          <p:nvPr/>
        </p:nvCxnSpPr>
        <p:spPr>
          <a:xfrm>
            <a:off x="3787181" y="4917865"/>
            <a:ext cx="299963" cy="8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3BF54617-B117-49A5-C574-52F788C8F3D8}"/>
              </a:ext>
            </a:extLst>
          </p:cNvPr>
          <p:cNvCxnSpPr>
            <a:cxnSpLocks/>
            <a:stCxn id="121" idx="3"/>
            <a:endCxn id="130" idx="1"/>
          </p:cNvCxnSpPr>
          <p:nvPr/>
        </p:nvCxnSpPr>
        <p:spPr>
          <a:xfrm>
            <a:off x="3787181" y="4917865"/>
            <a:ext cx="293612" cy="3870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순서도: 처리 138">
            <a:extLst>
              <a:ext uri="{FF2B5EF4-FFF2-40B4-BE49-F238E27FC236}">
                <a16:creationId xmlns:a16="http://schemas.microsoft.com/office/drawing/2014/main" id="{633ED668-7FF1-310F-51F5-C4192E617954}"/>
              </a:ext>
            </a:extLst>
          </p:cNvPr>
          <p:cNvSpPr/>
          <p:nvPr/>
        </p:nvSpPr>
        <p:spPr>
          <a:xfrm>
            <a:off x="6368521" y="4775048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리더기 전원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OFF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ON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후 동작 확인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EEF82B34-0F55-C588-CC93-5EFC6049EB90}"/>
              </a:ext>
            </a:extLst>
          </p:cNvPr>
          <p:cNvCxnSpPr>
            <a:cxnSpLocks/>
            <a:stCxn id="131" idx="3"/>
            <a:endCxn id="139" idx="1"/>
          </p:cNvCxnSpPr>
          <p:nvPr/>
        </p:nvCxnSpPr>
        <p:spPr>
          <a:xfrm>
            <a:off x="5084202" y="4918714"/>
            <a:ext cx="1284319" cy="3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순서도: 처리 142">
            <a:extLst>
              <a:ext uri="{FF2B5EF4-FFF2-40B4-BE49-F238E27FC236}">
                <a16:creationId xmlns:a16="http://schemas.microsoft.com/office/drawing/2014/main" id="{BDA8B63F-A64F-A34A-B2AE-61E1145E327B}"/>
              </a:ext>
            </a:extLst>
          </p:cNvPr>
          <p:cNvSpPr/>
          <p:nvPr/>
        </p:nvSpPr>
        <p:spPr>
          <a:xfrm>
            <a:off x="6368521" y="5163084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케이블을 교체 혹은 병렬로 연결</a:t>
            </a:r>
          </a:p>
        </p:txBody>
      </p:sp>
      <p:sp>
        <p:nvSpPr>
          <p:cNvPr id="144" name="순서도: 처리 143">
            <a:extLst>
              <a:ext uri="{FF2B5EF4-FFF2-40B4-BE49-F238E27FC236}">
                <a16:creationId xmlns:a16="http://schemas.microsoft.com/office/drawing/2014/main" id="{8D6C8807-38B1-2252-FD16-E0CA7668A452}"/>
              </a:ext>
            </a:extLst>
          </p:cNvPr>
          <p:cNvSpPr/>
          <p:nvPr/>
        </p:nvSpPr>
        <p:spPr>
          <a:xfrm>
            <a:off x="6368521" y="5470223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공급기의 전원을 조정해서 전격전압에 맞춘다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5" name="순서도: 처리 144">
            <a:extLst>
              <a:ext uri="{FF2B5EF4-FFF2-40B4-BE49-F238E27FC236}">
                <a16:creationId xmlns:a16="http://schemas.microsoft.com/office/drawing/2014/main" id="{13FA1BDD-61CB-A29F-1207-4E5E20B5F008}"/>
              </a:ext>
            </a:extLst>
          </p:cNvPr>
          <p:cNvSpPr/>
          <p:nvPr/>
        </p:nvSpPr>
        <p:spPr>
          <a:xfrm>
            <a:off x="6368521" y="5774715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 전원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어뎁터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등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연결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이경우 반드시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GND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컨트롤러와 공유 필요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9FD33256-78FA-38AA-58E8-1A54C5BC6F99}"/>
              </a:ext>
            </a:extLst>
          </p:cNvPr>
          <p:cNvCxnSpPr>
            <a:cxnSpLocks/>
            <a:stCxn id="130" idx="3"/>
            <a:endCxn id="143" idx="1"/>
          </p:cNvCxnSpPr>
          <p:nvPr/>
        </p:nvCxnSpPr>
        <p:spPr>
          <a:xfrm>
            <a:off x="5077851" y="5304911"/>
            <a:ext cx="1290670" cy="2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A3766105-C357-270F-207D-81684A0E2F37}"/>
              </a:ext>
            </a:extLst>
          </p:cNvPr>
          <p:cNvCxnSpPr>
            <a:cxnSpLocks/>
            <a:stCxn id="130" idx="3"/>
            <a:endCxn id="144" idx="1"/>
          </p:cNvCxnSpPr>
          <p:nvPr/>
        </p:nvCxnSpPr>
        <p:spPr>
          <a:xfrm>
            <a:off x="5077851" y="5304911"/>
            <a:ext cx="1290670" cy="3093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412A3B7E-A019-20BF-1739-475F2FD04E1E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5077851" y="5304911"/>
            <a:ext cx="1290670" cy="6138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순서도: 처리 159">
            <a:extLst>
              <a:ext uri="{FF2B5EF4-FFF2-40B4-BE49-F238E27FC236}">
                <a16:creationId xmlns:a16="http://schemas.microsoft.com/office/drawing/2014/main" id="{0369D0F5-7364-BF84-A8EE-66EE65703147}"/>
              </a:ext>
            </a:extLst>
          </p:cNvPr>
          <p:cNvSpPr/>
          <p:nvPr/>
        </p:nvSpPr>
        <p:spPr>
          <a:xfrm>
            <a:off x="5156527" y="2909232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전격 전압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 4)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만족</a:t>
            </a:r>
          </a:p>
        </p:txBody>
      </p: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6B6BF6A5-8FEC-08E0-09F4-CD053EAF831A}"/>
              </a:ext>
            </a:extLst>
          </p:cNvPr>
          <p:cNvCxnSpPr>
            <a:cxnSpLocks/>
            <a:stCxn id="82" idx="3"/>
            <a:endCxn id="160" idx="1"/>
          </p:cNvCxnSpPr>
          <p:nvPr/>
        </p:nvCxnSpPr>
        <p:spPr>
          <a:xfrm flipV="1">
            <a:off x="4927013" y="3053232"/>
            <a:ext cx="229514" cy="1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A913B21E-22FC-8E8C-73AD-10945438751C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>
            <a:off x="4927013" y="3054632"/>
            <a:ext cx="229512" cy="10007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순서도: 처리 169">
            <a:extLst>
              <a:ext uri="{FF2B5EF4-FFF2-40B4-BE49-F238E27FC236}">
                <a16:creationId xmlns:a16="http://schemas.microsoft.com/office/drawing/2014/main" id="{0432801E-058C-9BAA-CC0C-B95E3ECA708B}"/>
              </a:ext>
            </a:extLst>
          </p:cNvPr>
          <p:cNvSpPr/>
          <p:nvPr/>
        </p:nvSpPr>
        <p:spPr>
          <a:xfrm>
            <a:off x="6368521" y="2909696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주위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RF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간섭 장치를 확인하여 조치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1" name="순서도: 처리 170">
            <a:extLst>
              <a:ext uri="{FF2B5EF4-FFF2-40B4-BE49-F238E27FC236}">
                <a16:creationId xmlns:a16="http://schemas.microsoft.com/office/drawing/2014/main" id="{58AC518E-8231-3B4E-2DB5-CD1DDB3D63A6}"/>
              </a:ext>
            </a:extLst>
          </p:cNvPr>
          <p:cNvSpPr/>
          <p:nvPr/>
        </p:nvSpPr>
        <p:spPr>
          <a:xfrm>
            <a:off x="6368521" y="3212450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케이블 노이즈 간섭할 만한 요인 제거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 케이블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고주파 통신 케이블 등 분리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6D202E57-FB14-735C-368E-1B38004A8497}"/>
              </a:ext>
            </a:extLst>
          </p:cNvPr>
          <p:cNvCxnSpPr>
            <a:cxnSpLocks/>
            <a:stCxn id="160" idx="3"/>
            <a:endCxn id="18" idx="1"/>
          </p:cNvCxnSpPr>
          <p:nvPr/>
        </p:nvCxnSpPr>
        <p:spPr>
          <a:xfrm flipV="1">
            <a:off x="6153585" y="2749838"/>
            <a:ext cx="214936" cy="3033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7057F6FD-E218-04B6-391E-5F7C4E0685FE}"/>
              </a:ext>
            </a:extLst>
          </p:cNvPr>
          <p:cNvCxnSpPr>
            <a:cxnSpLocks/>
            <a:stCxn id="160" idx="3"/>
            <a:endCxn id="170" idx="1"/>
          </p:cNvCxnSpPr>
          <p:nvPr/>
        </p:nvCxnSpPr>
        <p:spPr>
          <a:xfrm>
            <a:off x="6153585" y="3053232"/>
            <a:ext cx="214936" cy="4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31739429-00D6-7A00-79BD-B2298967F747}"/>
              </a:ext>
            </a:extLst>
          </p:cNvPr>
          <p:cNvCxnSpPr>
            <a:cxnSpLocks/>
            <a:stCxn id="160" idx="3"/>
            <a:endCxn id="171" idx="1"/>
          </p:cNvCxnSpPr>
          <p:nvPr/>
        </p:nvCxnSpPr>
        <p:spPr>
          <a:xfrm>
            <a:off x="6153585" y="3053232"/>
            <a:ext cx="214936" cy="3032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F6A69B89-4976-1558-9394-E39E2503AB61}"/>
              </a:ext>
            </a:extLst>
          </p:cNvPr>
          <p:cNvCxnSpPr>
            <a:cxnSpLocks/>
            <a:stCxn id="90" idx="3"/>
            <a:endCxn id="95" idx="1"/>
          </p:cNvCxnSpPr>
          <p:nvPr/>
        </p:nvCxnSpPr>
        <p:spPr>
          <a:xfrm flipV="1">
            <a:off x="6153583" y="3748222"/>
            <a:ext cx="214938" cy="3071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E054B01F-2449-C993-F318-2A093DD197C7}"/>
              </a:ext>
            </a:extLst>
          </p:cNvPr>
          <p:cNvCxnSpPr>
            <a:cxnSpLocks/>
            <a:stCxn id="90" idx="3"/>
            <a:endCxn id="96" idx="1"/>
          </p:cNvCxnSpPr>
          <p:nvPr/>
        </p:nvCxnSpPr>
        <p:spPr>
          <a:xfrm flipV="1">
            <a:off x="6153583" y="4050195"/>
            <a:ext cx="214938" cy="51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E6396A2F-F308-4E62-2355-64793C1EE944}"/>
              </a:ext>
            </a:extLst>
          </p:cNvPr>
          <p:cNvCxnSpPr>
            <a:cxnSpLocks/>
            <a:stCxn id="90" idx="3"/>
            <a:endCxn id="97" idx="1"/>
          </p:cNvCxnSpPr>
          <p:nvPr/>
        </p:nvCxnSpPr>
        <p:spPr>
          <a:xfrm>
            <a:off x="6153583" y="4055361"/>
            <a:ext cx="214938" cy="2993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A80124-6C2C-3FE6-7D79-0FC45A7A6F15}"/>
              </a:ext>
            </a:extLst>
          </p:cNvPr>
          <p:cNvSpPr/>
          <p:nvPr/>
        </p:nvSpPr>
        <p:spPr>
          <a:xfrm>
            <a:off x="422694" y="5862263"/>
            <a:ext cx="3963325" cy="62229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LED/BEEP Control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등 이용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설치된 벽면에서 탈착해서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RF Card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확인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멀티테스터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등을 이용해서 리더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리더가 연결된 상태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공급되는 전원 측정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8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4)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리더측에서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8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측정시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10V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권장</a:t>
            </a:r>
            <a:endParaRPr lang="en-US" altLang="ko-KR" sz="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26550C-3BA0-86FA-48B8-354AFCED1124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0505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H/W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95177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: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IRDxM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 Card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인식되지 않는 경우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B32582EB-2DDA-2BA2-70CE-BCCB9FE5BA5C}"/>
              </a:ext>
            </a:extLst>
          </p:cNvPr>
          <p:cNvSpPr/>
          <p:nvPr/>
        </p:nvSpPr>
        <p:spPr>
          <a:xfrm>
            <a:off x="422694" y="3225800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검색 및 설정 값 확인</a:t>
            </a:r>
            <a:r>
              <a:rPr lang="en-US" altLang="ko-KR" sz="800" baseline="30000" dirty="0"/>
              <a:t> 1)</a:t>
            </a:r>
            <a:endParaRPr lang="ko-KR" altLang="en-US" sz="800" dirty="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FA1CF1D6-D95A-0A71-BDEB-AA87FCF42AB7}"/>
              </a:ext>
            </a:extLst>
          </p:cNvPr>
          <p:cNvSpPr/>
          <p:nvPr/>
        </p:nvSpPr>
        <p:spPr>
          <a:xfrm>
            <a:off x="1650293" y="1997841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검색 </a:t>
            </a:r>
            <a:r>
              <a:rPr lang="en-US" altLang="ko-KR" sz="800"/>
              <a:t>&amp; </a:t>
            </a:r>
            <a:r>
              <a:rPr lang="ko-KR" altLang="en-US" sz="800"/>
              <a:t>정상 설정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113E7B06-2E33-0649-6426-485B53E20B9F}"/>
              </a:ext>
            </a:extLst>
          </p:cNvPr>
          <p:cNvSpPr/>
          <p:nvPr/>
        </p:nvSpPr>
        <p:spPr>
          <a:xfrm>
            <a:off x="1649141" y="4401908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검색 안됨</a:t>
            </a:r>
            <a:endParaRPr lang="en-US" altLang="ko-KR" sz="80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9CC55C0-1B78-C84F-8012-19DBBEA6C87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19752" y="2141841"/>
            <a:ext cx="230541" cy="12279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9319614-F14D-6C81-2DAE-E49DA4EBE3E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419752" y="3369800"/>
            <a:ext cx="229389" cy="11761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DF24E140-D734-3A53-6E52-06D5BA0BA377}"/>
              </a:ext>
            </a:extLst>
          </p:cNvPr>
          <p:cNvSpPr/>
          <p:nvPr/>
        </p:nvSpPr>
        <p:spPr>
          <a:xfrm>
            <a:off x="4028282" y="1401255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Mobile ID App</a:t>
            </a:r>
            <a:r>
              <a:rPr lang="ko-KR" altLang="en-US" sz="800"/>
              <a:t>에서 동작 모드 및 작동 선택 확인</a:t>
            </a:r>
            <a:endParaRPr lang="en-US" altLang="ko-KR" sz="800"/>
          </a:p>
          <a:p>
            <a:pPr algn="ctr"/>
            <a:r>
              <a:rPr lang="en-US" altLang="ko-KR" sz="800"/>
              <a:t>(TAP / Hands-free / </a:t>
            </a:r>
            <a:r>
              <a:rPr lang="ko-KR" altLang="en-US" sz="800"/>
              <a:t>위젯</a:t>
            </a:r>
            <a:r>
              <a:rPr lang="en-US" altLang="ko-KR" sz="800"/>
              <a:t>(</a:t>
            </a:r>
            <a:r>
              <a:rPr lang="ko-KR" altLang="en-US" sz="800"/>
              <a:t>더블터치</a:t>
            </a:r>
            <a:r>
              <a:rPr lang="en-US" altLang="ko-KR" sz="800"/>
              <a:t>))</a:t>
            </a:r>
            <a:endParaRPr lang="ko-KR" altLang="en-US" sz="800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36D336DB-D9E5-749E-6F8D-BA72231BA895}"/>
              </a:ext>
            </a:extLst>
          </p:cNvPr>
          <p:cNvSpPr/>
          <p:nvPr/>
        </p:nvSpPr>
        <p:spPr>
          <a:xfrm>
            <a:off x="4028282" y="1708422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동작 모드 별 리더 인식 레벨 값 확인 및 조정</a:t>
            </a:r>
            <a:r>
              <a:rPr lang="en-US" altLang="ko-KR" sz="800" baseline="30000"/>
              <a:t> 2)</a:t>
            </a:r>
            <a:endParaRPr lang="en-US" altLang="ko-KR" sz="80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6C53416-F891-6DFF-2520-57020B2AD779}"/>
              </a:ext>
            </a:extLst>
          </p:cNvPr>
          <p:cNvCxnSpPr>
            <a:cxnSpLocks/>
            <a:stCxn id="6" idx="3"/>
            <a:endCxn id="35" idx="1"/>
          </p:cNvCxnSpPr>
          <p:nvPr/>
        </p:nvCxnSpPr>
        <p:spPr>
          <a:xfrm>
            <a:off x="2646199" y="4545908"/>
            <a:ext cx="14392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E5B861C7-90C8-5C93-A03C-F6BE92624B05}"/>
              </a:ext>
            </a:extLst>
          </p:cNvPr>
          <p:cNvSpPr/>
          <p:nvPr/>
        </p:nvSpPr>
        <p:spPr>
          <a:xfrm>
            <a:off x="4028282" y="2446001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Mobile ID App </a:t>
            </a:r>
            <a:r>
              <a:rPr lang="ko-KR" altLang="en-US" sz="800"/>
              <a:t>에서 개인</a:t>
            </a:r>
            <a:r>
              <a:rPr lang="en-US" altLang="ko-KR" sz="800"/>
              <a:t>(Mobile)</a:t>
            </a:r>
            <a:r>
              <a:rPr lang="ko-KR" altLang="en-US" sz="800"/>
              <a:t>별 인식 레벨 강도 조정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48C30B8-C6E0-4DBF-8192-DB9B2BCC7FAF}"/>
              </a:ext>
            </a:extLst>
          </p:cNvPr>
          <p:cNvCxnSpPr>
            <a:cxnSpLocks/>
            <a:stCxn id="75" idx="3"/>
            <a:endCxn id="10" idx="1"/>
          </p:cNvCxnSpPr>
          <p:nvPr/>
        </p:nvCxnSpPr>
        <p:spPr>
          <a:xfrm flipV="1">
            <a:off x="3787181" y="1545255"/>
            <a:ext cx="241101" cy="149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CE54F84-0226-EA51-C2AD-4997D438E93A}"/>
              </a:ext>
            </a:extLst>
          </p:cNvPr>
          <p:cNvCxnSpPr>
            <a:cxnSpLocks/>
            <a:stCxn id="75" idx="3"/>
            <a:endCxn id="12" idx="1"/>
          </p:cNvCxnSpPr>
          <p:nvPr/>
        </p:nvCxnSpPr>
        <p:spPr>
          <a:xfrm>
            <a:off x="3787181" y="1694409"/>
            <a:ext cx="241101" cy="158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1AD1B6A-68DC-CBC1-1972-25CC149E7D2A}"/>
              </a:ext>
            </a:extLst>
          </p:cNvPr>
          <p:cNvCxnSpPr>
            <a:cxnSpLocks/>
            <a:stCxn id="76" idx="3"/>
            <a:endCxn id="14" idx="1"/>
          </p:cNvCxnSpPr>
          <p:nvPr/>
        </p:nvCxnSpPr>
        <p:spPr>
          <a:xfrm>
            <a:off x="3787181" y="2587882"/>
            <a:ext cx="241101" cy="21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53F09E08-E363-1AD2-FC80-1FFA0368ECFE}"/>
              </a:ext>
            </a:extLst>
          </p:cNvPr>
          <p:cNvSpPr/>
          <p:nvPr/>
        </p:nvSpPr>
        <p:spPr>
          <a:xfrm>
            <a:off x="4028282" y="3061779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Manager App </a:t>
            </a:r>
            <a:r>
              <a:rPr lang="ko-KR" altLang="en-US" sz="800"/>
              <a:t>재 실행</a:t>
            </a:r>
            <a:r>
              <a:rPr lang="en-US" altLang="ko-KR" sz="800"/>
              <a:t>, </a:t>
            </a:r>
            <a:r>
              <a:rPr lang="ko-KR" altLang="en-US" sz="800"/>
              <a:t> 재 검색 및 설정 값 확인</a:t>
            </a: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EF028934-A32A-E84D-E369-0154AD9D4097}"/>
              </a:ext>
            </a:extLst>
          </p:cNvPr>
          <p:cNvSpPr/>
          <p:nvPr/>
        </p:nvSpPr>
        <p:spPr>
          <a:xfrm>
            <a:off x="2790123" y="4401908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리더기 공급 전원 확인</a:t>
            </a:r>
            <a:r>
              <a:rPr lang="en-US" altLang="ko-KR" sz="800" baseline="30000"/>
              <a:t> 3)</a:t>
            </a:r>
            <a:endParaRPr lang="ko-KR" altLang="en-US" sz="800" baseline="30000"/>
          </a:p>
        </p:txBody>
      </p: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7D16413F-975E-7333-EEE9-4DD883A7797E}"/>
              </a:ext>
            </a:extLst>
          </p:cNvPr>
          <p:cNvSpPr/>
          <p:nvPr/>
        </p:nvSpPr>
        <p:spPr>
          <a:xfrm>
            <a:off x="2790123" y="4849731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전격 전압</a:t>
            </a:r>
            <a:r>
              <a:rPr lang="en-US" altLang="ko-KR" sz="800" baseline="30000"/>
              <a:t> 4)</a:t>
            </a:r>
            <a:r>
              <a:rPr lang="ko-KR" altLang="en-US" sz="800"/>
              <a:t> 미만</a:t>
            </a:r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D288FBC8-F8C7-905E-6D28-6F489A149C07}"/>
              </a:ext>
            </a:extLst>
          </p:cNvPr>
          <p:cNvSpPr/>
          <p:nvPr/>
        </p:nvSpPr>
        <p:spPr>
          <a:xfrm>
            <a:off x="2790123" y="3954100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전격 전압</a:t>
            </a:r>
            <a:r>
              <a:rPr lang="en-US" altLang="ko-KR" sz="800" baseline="30000"/>
              <a:t> 4)</a:t>
            </a:r>
            <a:r>
              <a:rPr lang="ko-KR" altLang="en-US" sz="800"/>
              <a:t> 만족</a:t>
            </a:r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68347550-6EDE-E113-D49B-63F0CD163706}"/>
              </a:ext>
            </a:extLst>
          </p:cNvPr>
          <p:cNvSpPr/>
          <p:nvPr/>
        </p:nvSpPr>
        <p:spPr>
          <a:xfrm>
            <a:off x="4028282" y="3369869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리더기 전원 </a:t>
            </a:r>
            <a:r>
              <a:rPr lang="en-US" altLang="ko-KR" sz="800"/>
              <a:t>OFF </a:t>
            </a:r>
            <a:r>
              <a:rPr lang="en-US" altLang="ko-KR" sz="800">
                <a:sym typeface="Wingdings" panose="05000000000000000000" pitchFamily="2" charset="2"/>
              </a:rPr>
              <a:t> ON </a:t>
            </a:r>
            <a:r>
              <a:rPr lang="ko-KR" altLang="en-US" sz="800">
                <a:sym typeface="Wingdings" panose="05000000000000000000" pitchFamily="2" charset="2"/>
              </a:rPr>
              <a:t>후 검색</a:t>
            </a:r>
            <a:r>
              <a:rPr lang="en-US" altLang="ko-KR" sz="800">
                <a:sym typeface="Wingdings" panose="05000000000000000000" pitchFamily="2" charset="2"/>
              </a:rPr>
              <a:t>/</a:t>
            </a:r>
            <a:r>
              <a:rPr lang="ko-KR" altLang="en-US" sz="800">
                <a:sym typeface="Wingdings" panose="05000000000000000000" pitchFamily="2" charset="2"/>
              </a:rPr>
              <a:t>설정 값 확인</a:t>
            </a:r>
            <a:endParaRPr lang="ko-KR" altLang="en-US" sz="800"/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207AA940-FDBA-9A59-0654-7C4953FEC2D3}"/>
              </a:ext>
            </a:extLst>
          </p:cNvPr>
          <p:cNvSpPr/>
          <p:nvPr/>
        </p:nvSpPr>
        <p:spPr>
          <a:xfrm>
            <a:off x="4028282" y="4543155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전원 케이블을 교체 혹은 병렬로 연결</a:t>
            </a: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EA862610-997A-CF9A-D6AE-F0784E7E9BDD}"/>
              </a:ext>
            </a:extLst>
          </p:cNvPr>
          <p:cNvSpPr/>
          <p:nvPr/>
        </p:nvSpPr>
        <p:spPr>
          <a:xfrm>
            <a:off x="4028282" y="4850294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전원 공급기의 전원을 조정해서 전격전압에 맞춘다</a:t>
            </a:r>
            <a:r>
              <a:rPr lang="en-US" altLang="ko-KR" sz="800"/>
              <a:t>.</a:t>
            </a:r>
            <a:endParaRPr lang="ko-KR" altLang="en-US" sz="800"/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4DC77799-4B2C-5EC1-0C06-3F314A621432}"/>
              </a:ext>
            </a:extLst>
          </p:cNvPr>
          <p:cNvSpPr/>
          <p:nvPr/>
        </p:nvSpPr>
        <p:spPr>
          <a:xfrm>
            <a:off x="4028282" y="5154786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별도 전원</a:t>
            </a:r>
            <a:r>
              <a:rPr lang="en-US" altLang="ko-KR" sz="800"/>
              <a:t>(</a:t>
            </a:r>
            <a:r>
              <a:rPr lang="ko-KR" altLang="en-US" sz="800" err="1"/>
              <a:t>어뎁터</a:t>
            </a:r>
            <a:r>
              <a:rPr lang="ko-KR" altLang="en-US" sz="800"/>
              <a:t> 등</a:t>
            </a:r>
            <a:r>
              <a:rPr lang="en-US" altLang="ko-KR" sz="800"/>
              <a:t>)</a:t>
            </a:r>
            <a:r>
              <a:rPr lang="ko-KR" altLang="en-US" sz="800"/>
              <a:t>으로 연결</a:t>
            </a:r>
            <a:endParaRPr lang="en-US" altLang="ko-KR" sz="800"/>
          </a:p>
          <a:p>
            <a:pPr algn="ctr"/>
            <a:r>
              <a:rPr lang="en-US" altLang="ko-KR" sz="800"/>
              <a:t>(</a:t>
            </a:r>
            <a:r>
              <a:rPr lang="ko-KR" altLang="en-US" sz="800"/>
              <a:t>이경우 반드시 </a:t>
            </a:r>
            <a:r>
              <a:rPr lang="en-US" altLang="ko-KR" sz="800"/>
              <a:t>GND</a:t>
            </a:r>
            <a:r>
              <a:rPr lang="ko-KR" altLang="en-US" sz="800"/>
              <a:t>는 컨트롤러와 공유 필요</a:t>
            </a:r>
            <a:r>
              <a:rPr lang="en-US" altLang="ko-KR" sz="800"/>
              <a:t>)</a:t>
            </a:r>
            <a:endParaRPr lang="ko-KR" altLang="en-US" sz="80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F59F514-8A92-AEDD-9DD7-72E6098993E7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3787181" y="4687155"/>
            <a:ext cx="241101" cy="3065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AD1D667-3694-C7B8-FEDC-734961961EAB}"/>
              </a:ext>
            </a:extLst>
          </p:cNvPr>
          <p:cNvCxnSpPr>
            <a:cxnSpLocks/>
            <a:stCxn id="36" idx="3"/>
            <a:endCxn id="43" idx="1"/>
          </p:cNvCxnSpPr>
          <p:nvPr/>
        </p:nvCxnSpPr>
        <p:spPr>
          <a:xfrm>
            <a:off x="3787181" y="4993731"/>
            <a:ext cx="241101" cy="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D35CF735-56F0-49B2-918E-8D192E8E52AF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>
            <a:off x="3787181" y="4993731"/>
            <a:ext cx="241101" cy="3050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DBFB92BD-B141-6D17-F78D-92641B7A49FC}"/>
              </a:ext>
            </a:extLst>
          </p:cNvPr>
          <p:cNvSpPr/>
          <p:nvPr/>
        </p:nvSpPr>
        <p:spPr>
          <a:xfrm>
            <a:off x="1649141" y="3228143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검색 </a:t>
            </a:r>
            <a:r>
              <a:rPr lang="en-US" altLang="ko-KR" sz="800"/>
              <a:t>&amp; </a:t>
            </a:r>
            <a:r>
              <a:rPr lang="ko-KR" altLang="en-US" sz="800"/>
              <a:t>설정 값 오류</a:t>
            </a:r>
          </a:p>
        </p:txBody>
      </p:sp>
      <p:sp>
        <p:nvSpPr>
          <p:cNvPr id="73" name="순서도: 처리 72">
            <a:extLst>
              <a:ext uri="{FF2B5EF4-FFF2-40B4-BE49-F238E27FC236}">
                <a16:creationId xmlns:a16="http://schemas.microsoft.com/office/drawing/2014/main" id="{8A6B446C-9717-0E09-E352-E94364380FFE}"/>
              </a:ext>
            </a:extLst>
          </p:cNvPr>
          <p:cNvSpPr/>
          <p:nvPr/>
        </p:nvSpPr>
        <p:spPr>
          <a:xfrm>
            <a:off x="2790123" y="1995753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미 인식 상황</a:t>
            </a:r>
            <a:endParaRPr lang="en-US" altLang="ko-KR" sz="800"/>
          </a:p>
          <a:p>
            <a:pPr algn="ctr"/>
            <a:r>
              <a:rPr lang="ko-KR" altLang="en-US" sz="800"/>
              <a:t>확인</a:t>
            </a:r>
            <a:endParaRPr lang="ko-KR" altLang="en-US" sz="800" baseline="30000"/>
          </a:p>
        </p:txBody>
      </p:sp>
      <p:sp>
        <p:nvSpPr>
          <p:cNvPr id="75" name="순서도: 처리 74">
            <a:extLst>
              <a:ext uri="{FF2B5EF4-FFF2-40B4-BE49-F238E27FC236}">
                <a16:creationId xmlns:a16="http://schemas.microsoft.com/office/drawing/2014/main" id="{B65D3F6D-787F-73FF-9218-1D42F5BAAFE7}"/>
              </a:ext>
            </a:extLst>
          </p:cNvPr>
          <p:cNvSpPr/>
          <p:nvPr/>
        </p:nvSpPr>
        <p:spPr>
          <a:xfrm>
            <a:off x="2790123" y="1550409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전체</a:t>
            </a:r>
            <a:r>
              <a:rPr lang="en-US" altLang="ko-KR" sz="800"/>
              <a:t>(</a:t>
            </a:r>
            <a:r>
              <a:rPr lang="ko-KR" altLang="en-US" sz="800"/>
              <a:t>대다수</a:t>
            </a:r>
            <a:r>
              <a:rPr lang="en-US" altLang="ko-KR" sz="800"/>
              <a:t>) Mobile </a:t>
            </a:r>
            <a:r>
              <a:rPr lang="ko-KR" altLang="en-US" sz="800"/>
              <a:t>미 인식</a:t>
            </a:r>
          </a:p>
        </p:txBody>
      </p:sp>
      <p:sp>
        <p:nvSpPr>
          <p:cNvPr id="76" name="순서도: 처리 75">
            <a:extLst>
              <a:ext uri="{FF2B5EF4-FFF2-40B4-BE49-F238E27FC236}">
                <a16:creationId xmlns:a16="http://schemas.microsoft.com/office/drawing/2014/main" id="{6953E2FD-3B02-AFB7-F993-1CCF82DC8895}"/>
              </a:ext>
            </a:extLst>
          </p:cNvPr>
          <p:cNvSpPr/>
          <p:nvPr/>
        </p:nvSpPr>
        <p:spPr>
          <a:xfrm>
            <a:off x="2790123" y="2443882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소수</a:t>
            </a:r>
            <a:endParaRPr lang="en-US" altLang="ko-KR" sz="800"/>
          </a:p>
          <a:p>
            <a:pPr algn="ctr"/>
            <a:r>
              <a:rPr lang="en-US" altLang="ko-KR" sz="800"/>
              <a:t>Mobile </a:t>
            </a:r>
            <a:r>
              <a:rPr lang="ko-KR" altLang="en-US" sz="800"/>
              <a:t>미 인식</a:t>
            </a: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E1FE1BA-8A48-135B-1461-7E3C7C4C059D}"/>
              </a:ext>
            </a:extLst>
          </p:cNvPr>
          <p:cNvCxnSpPr>
            <a:cxnSpLocks/>
            <a:stCxn id="5" idx="3"/>
            <a:endCxn id="73" idx="1"/>
          </p:cNvCxnSpPr>
          <p:nvPr/>
        </p:nvCxnSpPr>
        <p:spPr>
          <a:xfrm flipV="1">
            <a:off x="2647351" y="2139753"/>
            <a:ext cx="142772" cy="20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1A0115A7-4E93-17B3-C2BB-5433B25533CC}"/>
              </a:ext>
            </a:extLst>
          </p:cNvPr>
          <p:cNvCxnSpPr>
            <a:cxnSpLocks/>
            <a:stCxn id="4" idx="3"/>
            <a:endCxn id="63" idx="1"/>
          </p:cNvCxnSpPr>
          <p:nvPr/>
        </p:nvCxnSpPr>
        <p:spPr>
          <a:xfrm>
            <a:off x="1419752" y="3369800"/>
            <a:ext cx="229389" cy="23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53E9B468-59C2-BA76-8D7E-8AA7E214B99D}"/>
              </a:ext>
            </a:extLst>
          </p:cNvPr>
          <p:cNvCxnSpPr>
            <a:cxnSpLocks/>
            <a:stCxn id="63" idx="3"/>
            <a:endCxn id="32" idx="1"/>
          </p:cNvCxnSpPr>
          <p:nvPr/>
        </p:nvCxnSpPr>
        <p:spPr>
          <a:xfrm flipV="1">
            <a:off x="2646199" y="3205779"/>
            <a:ext cx="1382083" cy="1663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49A349C2-87B3-F889-F639-6B7232B6FFAD}"/>
              </a:ext>
            </a:extLst>
          </p:cNvPr>
          <p:cNvCxnSpPr>
            <a:cxnSpLocks/>
            <a:stCxn id="63" idx="3"/>
            <a:endCxn id="40" idx="1"/>
          </p:cNvCxnSpPr>
          <p:nvPr/>
        </p:nvCxnSpPr>
        <p:spPr>
          <a:xfrm>
            <a:off x="2646199" y="3372143"/>
            <a:ext cx="1382083" cy="1417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순서도: 처리 101">
            <a:extLst>
              <a:ext uri="{FF2B5EF4-FFF2-40B4-BE49-F238E27FC236}">
                <a16:creationId xmlns:a16="http://schemas.microsoft.com/office/drawing/2014/main" id="{881E9BF6-FB2B-A361-41B9-4301D9229673}"/>
              </a:ext>
            </a:extLst>
          </p:cNvPr>
          <p:cNvSpPr/>
          <p:nvPr/>
        </p:nvSpPr>
        <p:spPr>
          <a:xfrm>
            <a:off x="4028282" y="3953549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리더기 전원 </a:t>
            </a:r>
            <a:r>
              <a:rPr lang="en-US" altLang="ko-KR" sz="800"/>
              <a:t>OFF </a:t>
            </a:r>
            <a:r>
              <a:rPr lang="en-US" altLang="ko-KR" sz="800">
                <a:sym typeface="Wingdings" panose="05000000000000000000" pitchFamily="2" charset="2"/>
              </a:rPr>
              <a:t> ON </a:t>
            </a:r>
            <a:r>
              <a:rPr lang="ko-KR" altLang="en-US" sz="800">
                <a:sym typeface="Wingdings" panose="05000000000000000000" pitchFamily="2" charset="2"/>
              </a:rPr>
              <a:t>후 리더 검색</a:t>
            </a:r>
            <a:r>
              <a:rPr lang="en-US" altLang="ko-KR" sz="800">
                <a:sym typeface="Wingdings" panose="05000000000000000000" pitchFamily="2" charset="2"/>
              </a:rPr>
              <a:t>/</a:t>
            </a:r>
            <a:r>
              <a:rPr lang="ko-KR" altLang="en-US" sz="800">
                <a:sym typeface="Wingdings" panose="05000000000000000000" pitchFamily="2" charset="2"/>
              </a:rPr>
              <a:t>설정 값 확인</a:t>
            </a:r>
            <a:endParaRPr lang="ko-KR" altLang="en-US" sz="800"/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F832817B-0FF2-9072-7014-E9F18247C8C9}"/>
              </a:ext>
            </a:extLst>
          </p:cNvPr>
          <p:cNvCxnSpPr>
            <a:cxnSpLocks/>
            <a:stCxn id="37" idx="3"/>
            <a:endCxn id="102" idx="1"/>
          </p:cNvCxnSpPr>
          <p:nvPr/>
        </p:nvCxnSpPr>
        <p:spPr>
          <a:xfrm flipV="1">
            <a:off x="3787181" y="4097549"/>
            <a:ext cx="241101" cy="5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B3ACED0A-78C6-416F-4239-C33E93507F3B}"/>
              </a:ext>
            </a:extLst>
          </p:cNvPr>
          <p:cNvCxnSpPr>
            <a:cxnSpLocks/>
            <a:stCxn id="73" idx="0"/>
            <a:endCxn id="75" idx="2"/>
          </p:cNvCxnSpPr>
          <p:nvPr/>
        </p:nvCxnSpPr>
        <p:spPr>
          <a:xfrm rot="5400000" flipH="1" flipV="1">
            <a:off x="3209980" y="1917081"/>
            <a:ext cx="15734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8154DA63-5587-DC93-55EB-38A8134BD946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 rot="5400000">
            <a:off x="3208588" y="2363817"/>
            <a:ext cx="160129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ABBA6D51-D3A3-C187-433F-3D1E91BFFFE7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rot="5400000" flipH="1" flipV="1">
            <a:off x="3208748" y="4322004"/>
            <a:ext cx="15980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7DCAF16F-354A-85BD-5A28-ABD5080A3E08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rot="5400000">
            <a:off x="3208741" y="4769819"/>
            <a:ext cx="15982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그림 153">
            <a:extLst>
              <a:ext uri="{FF2B5EF4-FFF2-40B4-BE49-F238E27FC236}">
                <a16:creationId xmlns:a16="http://schemas.microsoft.com/office/drawing/2014/main" id="{F2C2DE7D-C7F8-FD2C-8FA0-F3D0978E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3" y="1402278"/>
            <a:ext cx="1073217" cy="2022393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F36A4936-DBC9-ADAB-0418-C0F9889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30" y="1402280"/>
            <a:ext cx="1073216" cy="2022392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2175E1AF-7D72-CF06-341E-7DD90DDFB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254" y="3457435"/>
            <a:ext cx="1073216" cy="2321862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C92E357-2909-3F65-FB7E-1BCB9BD3C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031" y="3457434"/>
            <a:ext cx="1073216" cy="232186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2FB3BA-34C8-0D38-FB03-958761D1FFC8}"/>
              </a:ext>
            </a:extLst>
          </p:cNvPr>
          <p:cNvSpPr/>
          <p:nvPr/>
        </p:nvSpPr>
        <p:spPr>
          <a:xfrm>
            <a:off x="422694" y="5862262"/>
            <a:ext cx="4893225" cy="71935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/>
              <a:t>※ </a:t>
            </a:r>
            <a:r>
              <a:rPr lang="en-US" altLang="ko-KR" sz="800" baseline="30000"/>
              <a:t>1)</a:t>
            </a:r>
            <a:r>
              <a:rPr lang="en-US" altLang="ko-KR" sz="800"/>
              <a:t>Mobile ID Manager App </a:t>
            </a:r>
            <a:r>
              <a:rPr lang="ko-KR" altLang="en-US" sz="800"/>
              <a:t>이용</a:t>
            </a:r>
            <a:endParaRPr lang="en-US" altLang="ko-KR" sz="800"/>
          </a:p>
          <a:p>
            <a:r>
              <a:rPr lang="en-US" altLang="ko-KR" sz="800"/>
              <a:t>※ </a:t>
            </a:r>
            <a:r>
              <a:rPr lang="en-US" altLang="ko-KR" sz="800" baseline="30000"/>
              <a:t>2)</a:t>
            </a:r>
            <a:r>
              <a:rPr lang="en-US" altLang="ko-KR" sz="800"/>
              <a:t>Mobile ID Manager App </a:t>
            </a:r>
            <a:r>
              <a:rPr lang="ko-KR" altLang="en-US" sz="800"/>
              <a:t>검색</a:t>
            </a:r>
            <a:r>
              <a:rPr lang="en-US" altLang="ko-KR" sz="800"/>
              <a:t> </a:t>
            </a:r>
            <a:r>
              <a:rPr lang="ko-KR" altLang="en-US" sz="800"/>
              <a:t>화면에서 리더와의 거리에 따른 </a:t>
            </a:r>
            <a:r>
              <a:rPr lang="en-US" altLang="ko-KR" sz="800"/>
              <a:t>RSSI </a:t>
            </a:r>
            <a:r>
              <a:rPr lang="ko-KR" altLang="en-US" sz="800"/>
              <a:t>값 확인후 적절한 값으로 설정</a:t>
            </a:r>
            <a:endParaRPr lang="en-US" altLang="ko-KR" sz="800"/>
          </a:p>
          <a:p>
            <a:r>
              <a:rPr lang="en-US" altLang="ko-KR" sz="800"/>
              <a:t>※ </a:t>
            </a:r>
            <a:r>
              <a:rPr lang="en-US" altLang="ko-KR" sz="800" baseline="30000"/>
              <a:t>3) </a:t>
            </a:r>
            <a:r>
              <a:rPr lang="ko-KR" altLang="en-US" sz="800" err="1"/>
              <a:t>멀티테스터</a:t>
            </a:r>
            <a:r>
              <a:rPr lang="ko-KR" altLang="en-US" sz="800"/>
              <a:t> 등을 이용해서 리더</a:t>
            </a:r>
            <a:r>
              <a:rPr lang="en-US" altLang="ko-KR" sz="800"/>
              <a:t>(</a:t>
            </a:r>
            <a:r>
              <a:rPr lang="ko-KR" altLang="en-US" sz="800"/>
              <a:t>리더가 연결된 상태</a:t>
            </a:r>
            <a:r>
              <a:rPr lang="en-US" altLang="ko-KR" sz="800"/>
              <a:t>) </a:t>
            </a:r>
            <a:r>
              <a:rPr lang="ko-KR" altLang="en-US" sz="800"/>
              <a:t>에 공급되는 전원 측정</a:t>
            </a:r>
            <a:endParaRPr lang="en-US" altLang="ko-KR" sz="800"/>
          </a:p>
          <a:p>
            <a:r>
              <a:rPr lang="en-US" altLang="ko-KR" sz="800"/>
              <a:t>※ </a:t>
            </a:r>
            <a:r>
              <a:rPr lang="en-US" altLang="ko-KR" sz="800" baseline="30000"/>
              <a:t>4)</a:t>
            </a:r>
            <a:r>
              <a:rPr lang="ko-KR" altLang="en-US" sz="800"/>
              <a:t> </a:t>
            </a:r>
            <a:r>
              <a:rPr lang="ko-KR" altLang="en-US" sz="800" err="1"/>
              <a:t>리더측에서</a:t>
            </a:r>
            <a:r>
              <a:rPr lang="ko-KR" altLang="en-US" sz="800"/>
              <a:t> </a:t>
            </a:r>
            <a:r>
              <a:rPr lang="ko-KR" altLang="en-US" sz="800" err="1"/>
              <a:t>측정시</a:t>
            </a:r>
            <a:r>
              <a:rPr lang="ko-KR" altLang="en-US" sz="800"/>
              <a:t> </a:t>
            </a:r>
            <a:r>
              <a:rPr lang="en-US" altLang="ko-KR" sz="800"/>
              <a:t>10V </a:t>
            </a:r>
            <a:r>
              <a:rPr lang="ko-KR" altLang="en-US" sz="800"/>
              <a:t>이상 권장</a:t>
            </a:r>
            <a:endParaRPr lang="en-US" altLang="ko-KR" sz="800"/>
          </a:p>
          <a:p>
            <a:r>
              <a:rPr lang="en-US" altLang="ko-KR" sz="800"/>
              <a:t>※ </a:t>
            </a:r>
            <a:r>
              <a:rPr lang="en-US" altLang="ko-KR" sz="800" baseline="30000"/>
              <a:t>5)</a:t>
            </a:r>
            <a:r>
              <a:rPr lang="ko-KR" altLang="en-US" sz="800"/>
              <a:t> </a:t>
            </a:r>
            <a:r>
              <a:rPr lang="en-US" altLang="ko-KR" sz="800"/>
              <a:t>RF Card, LED/BEEP Control </a:t>
            </a:r>
            <a:r>
              <a:rPr lang="ko-KR" altLang="en-US" sz="800"/>
              <a:t>동작 확인</a:t>
            </a:r>
            <a:endParaRPr lang="en-US" altLang="ko-KR" sz="8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1D125A-B8D1-3724-7914-91C6CD54C5B8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6017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H/W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846249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: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IRDxM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주기적으로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RF/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Card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인식 하는 경우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재시작 되는 경우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15252168-A73A-5D28-1AEB-AD53CD495AEC}"/>
              </a:ext>
            </a:extLst>
          </p:cNvPr>
          <p:cNvSpPr/>
          <p:nvPr/>
        </p:nvSpPr>
        <p:spPr>
          <a:xfrm>
            <a:off x="422694" y="3225800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리더기 공급 전원 확인</a:t>
            </a:r>
            <a:r>
              <a:rPr lang="en-US" altLang="ko-KR" sz="800" baseline="30000"/>
              <a:t> 1)</a:t>
            </a:r>
            <a:endParaRPr lang="ko-KR" altLang="en-US" sz="800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B60DBBE-369E-5AFA-FEA2-4F8A6BE48CC7}"/>
              </a:ext>
            </a:extLst>
          </p:cNvPr>
          <p:cNvSpPr/>
          <p:nvPr/>
        </p:nvSpPr>
        <p:spPr>
          <a:xfrm>
            <a:off x="1650293" y="2380137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전격 전압</a:t>
            </a:r>
            <a:r>
              <a:rPr lang="en-US" altLang="ko-KR" sz="800" baseline="30000"/>
              <a:t> 2)</a:t>
            </a:r>
            <a:r>
              <a:rPr lang="ko-KR" altLang="en-US" sz="800"/>
              <a:t> 만족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1B696781-B2BF-A207-F4AE-1AE30335991C}"/>
              </a:ext>
            </a:extLst>
          </p:cNvPr>
          <p:cNvSpPr/>
          <p:nvPr/>
        </p:nvSpPr>
        <p:spPr>
          <a:xfrm>
            <a:off x="1649141" y="3988617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전격 전압</a:t>
            </a:r>
            <a:r>
              <a:rPr lang="en-US" altLang="ko-KR" sz="800" baseline="30000"/>
              <a:t> 2)</a:t>
            </a:r>
            <a:r>
              <a:rPr lang="ko-KR" altLang="en-US" sz="800"/>
              <a:t> 미만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FE914D1-FBEB-CE81-1626-6ADA8949F31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19752" y="2524137"/>
            <a:ext cx="230541" cy="8456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1EBB4B8-7ED8-6684-5FD2-79FE1868C10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419752" y="3369800"/>
            <a:ext cx="229389" cy="7628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EF04A3BA-5E07-7A05-C568-7189A2EC3A6C}"/>
              </a:ext>
            </a:extLst>
          </p:cNvPr>
          <p:cNvSpPr/>
          <p:nvPr/>
        </p:nvSpPr>
        <p:spPr>
          <a:xfrm>
            <a:off x="6368521" y="1902371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Cable</a:t>
            </a:r>
            <a:r>
              <a:rPr lang="ko-KR" altLang="en-US" sz="800"/>
              <a:t> 전원 라인 강화</a:t>
            </a:r>
            <a:r>
              <a:rPr lang="en-US" altLang="ko-KR" sz="800"/>
              <a:t>(</a:t>
            </a:r>
            <a:r>
              <a:rPr lang="ko-KR" altLang="en-US" sz="800" err="1"/>
              <a:t>두깨</a:t>
            </a:r>
            <a:r>
              <a:rPr lang="ko-KR" altLang="en-US" sz="800"/>
              <a:t> 조정 또는 병렬 연결</a:t>
            </a:r>
            <a:r>
              <a:rPr lang="en-US" altLang="ko-KR" sz="800"/>
              <a:t>)</a:t>
            </a:r>
            <a:endParaRPr lang="ko-KR" altLang="en-US" sz="800"/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873FD1F3-B758-F62B-010B-8F438A9EECA8}"/>
              </a:ext>
            </a:extLst>
          </p:cNvPr>
          <p:cNvSpPr/>
          <p:nvPr/>
        </p:nvSpPr>
        <p:spPr>
          <a:xfrm>
            <a:off x="6368521" y="2702670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RMA </a:t>
            </a:r>
            <a:r>
              <a:rPr lang="ko-KR" altLang="en-US" sz="800"/>
              <a:t>요청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017AC097-03CF-4D63-6E4A-70C17FB258B5}"/>
              </a:ext>
            </a:extLst>
          </p:cNvPr>
          <p:cNvSpPr/>
          <p:nvPr/>
        </p:nvSpPr>
        <p:spPr>
          <a:xfrm>
            <a:off x="2827469" y="2381795"/>
            <a:ext cx="997058" cy="28800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직접 연결 동작 확인</a:t>
            </a:r>
            <a:r>
              <a:rPr lang="en-US" altLang="ko-KR" sz="800" baseline="30000"/>
              <a:t> 3)</a:t>
            </a:r>
            <a:endParaRPr lang="ko-KR" altLang="en-US" sz="800" baseline="3000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CADC119D-FF14-925A-6EB6-DFB69A87DF98}"/>
              </a:ext>
            </a:extLst>
          </p:cNvPr>
          <p:cNvSpPr/>
          <p:nvPr/>
        </p:nvSpPr>
        <p:spPr>
          <a:xfrm>
            <a:off x="4051139" y="2701874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비 정상 동작</a:t>
            </a: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DAF2549D-31FD-5214-C8CA-0F0B0AED09DB}"/>
              </a:ext>
            </a:extLst>
          </p:cNvPr>
          <p:cNvSpPr/>
          <p:nvPr/>
        </p:nvSpPr>
        <p:spPr>
          <a:xfrm>
            <a:off x="4051139" y="2059385"/>
            <a:ext cx="997058" cy="288000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정상 동작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A047E59-6E06-8E51-5BD2-C39017C6861F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2647351" y="2524137"/>
            <a:ext cx="180118" cy="1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AC6DE72F-64F7-CDEC-C61E-9A253FEFD855}"/>
              </a:ext>
            </a:extLst>
          </p:cNvPr>
          <p:cNvSpPr/>
          <p:nvPr/>
        </p:nvSpPr>
        <p:spPr>
          <a:xfrm>
            <a:off x="6368521" y="3680410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전원 케이블을 교체 혹은 병렬로 연결</a:t>
            </a:r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EB59677B-B3A4-F3E7-F264-D4F0DD70F2A2}"/>
              </a:ext>
            </a:extLst>
          </p:cNvPr>
          <p:cNvSpPr/>
          <p:nvPr/>
        </p:nvSpPr>
        <p:spPr>
          <a:xfrm>
            <a:off x="6368521" y="3987549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전원 공급기의 전원을 조정해서 전격전압에 맞춘다</a:t>
            </a:r>
            <a:r>
              <a:rPr lang="en-US" altLang="ko-KR" sz="800"/>
              <a:t>.</a:t>
            </a:r>
            <a:endParaRPr lang="ko-KR" altLang="en-US" sz="800"/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2BA734A5-76B2-5304-FBBC-139E9D8E69A2}"/>
              </a:ext>
            </a:extLst>
          </p:cNvPr>
          <p:cNvSpPr/>
          <p:nvPr/>
        </p:nvSpPr>
        <p:spPr>
          <a:xfrm>
            <a:off x="6368521" y="4292041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별도 전원</a:t>
            </a:r>
            <a:r>
              <a:rPr lang="en-US" altLang="ko-KR" sz="800"/>
              <a:t>(</a:t>
            </a:r>
            <a:r>
              <a:rPr lang="ko-KR" altLang="en-US" sz="800" err="1"/>
              <a:t>어뎁터</a:t>
            </a:r>
            <a:r>
              <a:rPr lang="ko-KR" altLang="en-US" sz="800"/>
              <a:t> 등</a:t>
            </a:r>
            <a:r>
              <a:rPr lang="en-US" altLang="ko-KR" sz="800"/>
              <a:t>)</a:t>
            </a:r>
            <a:r>
              <a:rPr lang="ko-KR" altLang="en-US" sz="800"/>
              <a:t>으로 연결</a:t>
            </a:r>
            <a:endParaRPr lang="en-US" altLang="ko-KR" sz="800"/>
          </a:p>
          <a:p>
            <a:pPr algn="ctr"/>
            <a:r>
              <a:rPr lang="en-US" altLang="ko-KR" sz="800"/>
              <a:t>(</a:t>
            </a:r>
            <a:r>
              <a:rPr lang="ko-KR" altLang="en-US" sz="800"/>
              <a:t>이경우 반드시 </a:t>
            </a:r>
            <a:r>
              <a:rPr lang="en-US" altLang="ko-KR" sz="800"/>
              <a:t>GND</a:t>
            </a:r>
            <a:r>
              <a:rPr lang="ko-KR" altLang="en-US" sz="800"/>
              <a:t>는 컨트롤러와 공유 필요</a:t>
            </a:r>
            <a:r>
              <a:rPr lang="en-US" altLang="ko-KR" sz="800"/>
              <a:t>)</a:t>
            </a:r>
            <a:endParaRPr lang="ko-KR" altLang="en-US" sz="80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164C678-DCCB-0D36-163B-A0E9DF4AA02D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 flipV="1">
            <a:off x="2646199" y="3824410"/>
            <a:ext cx="3722322" cy="3082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9C01839-81F8-9FE3-6A35-516F320C16B5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2646199" y="4131549"/>
            <a:ext cx="3722322" cy="10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35D6063-8BEB-A564-8075-6D2AC58AA411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>
            <a:off x="2646199" y="4132617"/>
            <a:ext cx="3722322" cy="303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D8660869-9513-5175-F3D4-0E01DB46984B}"/>
              </a:ext>
            </a:extLst>
          </p:cNvPr>
          <p:cNvSpPr/>
          <p:nvPr/>
        </p:nvSpPr>
        <p:spPr>
          <a:xfrm>
            <a:off x="6368521" y="2210225"/>
            <a:ext cx="2531390" cy="288000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케이블 노이즈 간섭할 만한 요인 제거</a:t>
            </a:r>
            <a:endParaRPr lang="en-US" altLang="ko-KR" sz="800"/>
          </a:p>
          <a:p>
            <a:pPr algn="ctr"/>
            <a:r>
              <a:rPr lang="en-US" altLang="ko-KR" sz="800"/>
              <a:t>(</a:t>
            </a:r>
            <a:r>
              <a:rPr lang="ko-KR" altLang="en-US" sz="800"/>
              <a:t>모터</a:t>
            </a:r>
            <a:r>
              <a:rPr lang="en-US" altLang="ko-KR" sz="800"/>
              <a:t>, </a:t>
            </a:r>
            <a:r>
              <a:rPr lang="ko-KR" altLang="en-US" sz="800"/>
              <a:t>고압 케이블</a:t>
            </a:r>
            <a:r>
              <a:rPr lang="en-US" altLang="ko-KR" sz="800"/>
              <a:t>, </a:t>
            </a:r>
            <a:r>
              <a:rPr lang="ko-KR" altLang="en-US" sz="800"/>
              <a:t>고주파 통신 케이블 등 분리</a:t>
            </a:r>
            <a:r>
              <a:rPr lang="en-US" altLang="ko-KR" sz="800"/>
              <a:t>)</a:t>
            </a:r>
            <a:endParaRPr lang="ko-KR" altLang="en-US" sz="80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B52AA83-90EA-1E2F-996E-6E85D12AD8BE}"/>
              </a:ext>
            </a:extLst>
          </p:cNvPr>
          <p:cNvCxnSpPr>
            <a:cxnSpLocks/>
            <a:stCxn id="17" idx="3"/>
            <a:endCxn id="10" idx="1"/>
          </p:cNvCxnSpPr>
          <p:nvPr/>
        </p:nvCxnSpPr>
        <p:spPr>
          <a:xfrm flipV="1">
            <a:off x="5048197" y="2046371"/>
            <a:ext cx="1320324" cy="1570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94D0F67-011C-59E5-4058-A36944C63145}"/>
              </a:ext>
            </a:extLst>
          </p:cNvPr>
          <p:cNvCxnSpPr>
            <a:cxnSpLocks/>
            <a:stCxn id="17" idx="3"/>
            <a:endCxn id="47" idx="1"/>
          </p:cNvCxnSpPr>
          <p:nvPr/>
        </p:nvCxnSpPr>
        <p:spPr>
          <a:xfrm>
            <a:off x="5048197" y="2203385"/>
            <a:ext cx="1320324" cy="1508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FD7F612-D03C-1831-FE87-34C4155AFB69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5048197" y="2845874"/>
            <a:ext cx="1320324" cy="7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927CA4C9-2484-F3B3-DDF1-44BDE28BF41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824527" y="2203385"/>
            <a:ext cx="226612" cy="3224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CD4CF04-73AC-56C1-173E-2BA0E0F016C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24527" y="2525795"/>
            <a:ext cx="226612" cy="3200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8CB63E-89B4-FBD3-F65D-CDF0049967B5}"/>
              </a:ext>
            </a:extLst>
          </p:cNvPr>
          <p:cNvSpPr/>
          <p:nvPr/>
        </p:nvSpPr>
        <p:spPr>
          <a:xfrm>
            <a:off x="422694" y="5862263"/>
            <a:ext cx="3896167" cy="55403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/>
              <a:t>※ </a:t>
            </a:r>
            <a:r>
              <a:rPr lang="en-US" altLang="ko-KR" sz="800" baseline="30000"/>
              <a:t>1) </a:t>
            </a:r>
            <a:r>
              <a:rPr lang="ko-KR" altLang="en-US" sz="800" err="1"/>
              <a:t>멀티테스터</a:t>
            </a:r>
            <a:r>
              <a:rPr lang="ko-KR" altLang="en-US" sz="800"/>
              <a:t> 등을 이용해서 리더</a:t>
            </a:r>
            <a:r>
              <a:rPr lang="en-US" altLang="ko-KR" sz="800"/>
              <a:t> (</a:t>
            </a:r>
            <a:r>
              <a:rPr lang="ko-KR" altLang="en-US" sz="800"/>
              <a:t>리더가 연결된 상태</a:t>
            </a:r>
            <a:r>
              <a:rPr lang="en-US" altLang="ko-KR" sz="800"/>
              <a:t>) </a:t>
            </a:r>
            <a:r>
              <a:rPr lang="ko-KR" altLang="en-US" sz="800"/>
              <a:t>에 공급되는 전원 측정</a:t>
            </a:r>
            <a:endParaRPr lang="en-US" altLang="ko-KR" sz="800"/>
          </a:p>
          <a:p>
            <a:r>
              <a:rPr lang="en-US" altLang="ko-KR" sz="800"/>
              <a:t>※ </a:t>
            </a:r>
            <a:r>
              <a:rPr lang="en-US" altLang="ko-KR" sz="800" baseline="30000"/>
              <a:t>2)</a:t>
            </a:r>
            <a:r>
              <a:rPr lang="ko-KR" altLang="en-US" sz="800"/>
              <a:t> </a:t>
            </a:r>
            <a:r>
              <a:rPr lang="ko-KR" altLang="en-US" sz="800" err="1"/>
              <a:t>리더측에서</a:t>
            </a:r>
            <a:r>
              <a:rPr lang="ko-KR" altLang="en-US" sz="800"/>
              <a:t> </a:t>
            </a:r>
            <a:r>
              <a:rPr lang="ko-KR" altLang="en-US" sz="800" err="1"/>
              <a:t>측정시</a:t>
            </a:r>
            <a:r>
              <a:rPr lang="ko-KR" altLang="en-US" sz="800"/>
              <a:t> </a:t>
            </a:r>
            <a:r>
              <a:rPr lang="en-US" altLang="ko-KR" sz="800"/>
              <a:t>10V </a:t>
            </a:r>
            <a:r>
              <a:rPr lang="ko-KR" altLang="en-US" sz="800"/>
              <a:t>이상 권장</a:t>
            </a:r>
            <a:endParaRPr lang="en-US" altLang="ko-KR" sz="800"/>
          </a:p>
          <a:p>
            <a:r>
              <a:rPr lang="en-US" altLang="ko-KR" sz="800"/>
              <a:t>※ </a:t>
            </a:r>
            <a:r>
              <a:rPr lang="en-US" altLang="ko-KR" sz="800" baseline="30000"/>
              <a:t>3)</a:t>
            </a:r>
            <a:r>
              <a:rPr lang="ko-KR" altLang="en-US" sz="800"/>
              <a:t>리더를 컨트롤러에 직접</a:t>
            </a:r>
            <a:r>
              <a:rPr lang="en-US" altLang="ko-KR" sz="800"/>
              <a:t>(</a:t>
            </a:r>
            <a:r>
              <a:rPr lang="ko-KR" altLang="en-US" sz="800"/>
              <a:t>근거리</a:t>
            </a:r>
            <a:r>
              <a:rPr lang="en-US" altLang="ko-KR" sz="800"/>
              <a:t>) </a:t>
            </a:r>
            <a:r>
              <a:rPr lang="ko-KR" altLang="en-US" sz="800"/>
              <a:t>연결 후 동작 확인</a:t>
            </a:r>
            <a:endParaRPr lang="en-US" altLang="ko-KR" sz="8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5195DB-199C-CA6B-E4BA-89AE59DE5701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169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목록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F794C-DB78-4443-2555-C0BE14113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97218"/>
              </p:ext>
            </p:extLst>
          </p:nvPr>
        </p:nvGraphicFramePr>
        <p:xfrm>
          <a:off x="464527" y="1158470"/>
          <a:ext cx="8379699" cy="39459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01493">
                  <a:extLst>
                    <a:ext uri="{9D8B030D-6E8A-4147-A177-3AD203B41FA5}">
                      <a16:colId xmlns:a16="http://schemas.microsoft.com/office/drawing/2014/main" val="2993928358"/>
                    </a:ext>
                  </a:extLst>
                </a:gridCol>
                <a:gridCol w="5278206">
                  <a:extLst>
                    <a:ext uri="{9D8B030D-6E8A-4147-A177-3AD203B41FA5}">
                      <a16:colId xmlns:a16="http://schemas.microsoft.com/office/drawing/2014/main" val="1480236456"/>
                    </a:ext>
                  </a:extLst>
                </a:gridCol>
              </a:tblGrid>
              <a:tr h="25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FAQ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조치방법</a:t>
                      </a: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</a:t>
                      </a: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021666"/>
                  </a:ext>
                </a:extLst>
              </a:tr>
              <a:tr h="472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Reader</a:t>
                      </a: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</a:t>
                      </a: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Exit </a:t>
                      </a: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 입력에 의해 문이 열리지 않는 경우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이스트컨트롤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고객지원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-&gt;FAQ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확인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3"/>
                        </a:rPr>
                        <a:t>https://titanium-spade-eb5.notion.site/READER-EXIT-6226a1fbcde340a09b5252a94bd0485c?pvs=4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155832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Door Lock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잠기지 않는 경우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이스트컨트롤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고객지원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-&gt;FAQ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확인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4"/>
                        </a:rPr>
                        <a:t>https://titanium-spade-eb5.notion.site/Door-Lock-86f0f1a44f9744d8ac3fd0f63dbdd74a?pvs=4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58460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통신이 되지 않는 경우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이스트컨트롤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고객지원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-&gt;FAQ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확인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5"/>
                        </a:rPr>
                        <a:t>https://titanium-spade-eb5.notion.site/Software-9e8ac947f5f3431bbfe5622235a176b4?pvs=4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333582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리더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kumimoji="0" lang="en-US" altLang="ko-KR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IRDxM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RF Card</a:t>
                      </a: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인식되지 않는 경우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이스트컨트롤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고객지원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-&gt;FAQ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확인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6"/>
                        </a:rPr>
                        <a:t>https://titanium-spade-eb5.notion.site/RF-READER-RF-Card-4681f379adb74afda747e18ff0461c76?pvs=4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586542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리더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kumimoji="0" lang="en-US" altLang="ko-KR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IRDxM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BLE Card</a:t>
                      </a: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인식되지 않는 경우</a:t>
                      </a:r>
                      <a:endParaRPr kumimoji="0"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이스트컨트롤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고객지원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-&gt;FAQ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확인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7"/>
                        </a:rPr>
                        <a:t>https://titanium-spade-eb5.notion.site/BLE-READER-BLE-Card-ec9d9d6d8b8f4f2d9ba01dd90a78e451?pvs=4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511395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리더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kumimoji="0" lang="en-US" altLang="ko-KR" sz="9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IRDxM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주기적으로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또는 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RF/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BLE</a:t>
                      </a:r>
                      <a:r>
                        <a:rPr kumimoji="0"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Card</a:t>
                      </a:r>
                      <a:r>
                        <a:rPr kumimoji="0"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인식 하는 경우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재시작 되는 경우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이스트컨트롤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고객지원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-&gt;FAQ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확인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8"/>
                        </a:rPr>
                        <a:t>https://titanium-spade-eb5.notion.site/RF-BLE-Card-087e87e0bf9e49bc903c306af393c2c5?pvs=4</a:t>
                      </a:r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7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621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통합 및 연동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3265E-8541-28CF-CE12-16A2FC416916}"/>
              </a:ext>
            </a:extLst>
          </p:cNvPr>
          <p:cNvSpPr txBox="1"/>
          <p:nvPr/>
        </p:nvSpPr>
        <p:spPr>
          <a:xfrm>
            <a:off x="425369" y="911667"/>
            <a:ext cx="8263353" cy="382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엘리베이터 시스템 연동</a:t>
            </a: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엘리베이터 시스템에 출입정보를 전달하여 엘리베이터 시스템에서 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출입자와 출입이벤트에 따른 엘리베이터 제어를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또한 컨트롤러의 출력을 엘리베이터 시스템 컨트롤러의 입력 부분에 연결하여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H/W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적으로 연동 가능합니다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ACU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와 엘리베이터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컨트롤러간의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결선 방법 등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1100" b="1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알람 시스템 연동</a:t>
            </a: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알람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시스템에 출입정보를 전달하여 알람 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시스템에서 출입자와 출입이벤트에 따른 알람 장치를 제어할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또한 컨트롤러의 출력을 알람 시스템 컨트롤러의 입력 부분에 연결하여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H/W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적으로 연동 가능합니다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ACU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와 알람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컨트롤러간의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결선 방법 등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MDM(Mobile</a:t>
            </a:r>
            <a:r>
              <a:rPr lang="ko-KR" altLang="en-US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Device Management)</a:t>
            </a:r>
            <a:r>
              <a:rPr lang="ko-KR" altLang="en-US" sz="11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11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정보 연동</a:t>
            </a:r>
            <a:endParaRPr lang="en-US" altLang="ko-KR" sz="11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출입통제시스템을 도입한 회사의 인사 정보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와 출입승인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출입정보를 연동하여 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출입자들의 모바일 장치를 관리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고려사항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출입통제시스템 서버와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MDM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서버간의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네트워크 연결 및 방화벽 해제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472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18277-29AA-2526-A570-0EB5BA4C6ADF}"/>
              </a:ext>
            </a:extLst>
          </p:cNvPr>
          <p:cNvSpPr txBox="1"/>
          <p:nvPr/>
        </p:nvSpPr>
        <p:spPr>
          <a:xfrm>
            <a:off x="3277735" y="2786476"/>
            <a:ext cx="397088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4. </a:t>
            </a:r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소프트웨어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4BCF5D-7F13-6536-2540-0512DB0B96F6}"/>
              </a:ext>
            </a:extLst>
          </p:cNvPr>
          <p:cNvCxnSpPr>
            <a:cxnSpLocks/>
          </p:cNvCxnSpPr>
          <p:nvPr/>
        </p:nvCxnSpPr>
        <p:spPr>
          <a:xfrm>
            <a:off x="3204767" y="2885718"/>
            <a:ext cx="0" cy="40837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17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1010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데이터베이스 설치</a:t>
            </a:r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(SQL </a:t>
            </a:r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서버</a:t>
            </a:r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053242" y="2818138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791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SERVER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준비단계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570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준비단계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SMART-X MANAGER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사용하려면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MICROSOFT SQL SERVER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 설치되어 있어야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SQL Server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무료 버전인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Express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제품과 상용 버전인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Standard/Enterprise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제품이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무료 버전인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Express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설치에 대해 설명하지만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2019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이후 버전과 상용 버전의 설치 및 설정 방법은 동일합니다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b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b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sz="1000" b="1" u="sng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</a:t>
            </a:r>
            <a:r>
              <a:rPr lang="ko-KR" sz="1000" b="1" u="sng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는 사이트의 규모 및 인원에 따라 무료 버전 또는 상용 버전을 구분해서 사용하시기 바랍니다</a:t>
            </a:r>
            <a:r>
              <a:rPr lang="en-US" sz="1000" b="1" u="sng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1000" b="1" u="sng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1000" b="1" u="sng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6924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sz="1000" b="1" kern="10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주의점</a:t>
            </a:r>
            <a:r>
              <a:rPr lang="en-US" sz="1000" b="1" kern="10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!!</a:t>
            </a:r>
            <a:b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-----------------------------------------------------------------------------------------------------------------------------------</a:t>
            </a:r>
            <a:b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* SQL SERVER</a:t>
            </a:r>
            <a:r>
              <a:rPr lang="ko-KR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안정적으로 사용하기 위해서 다음과 같은 작업을 하기를 권장합니다</a:t>
            </a: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6924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운영체제</a:t>
            </a: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: Windows 11 </a:t>
            </a:r>
            <a:r>
              <a:rPr lang="ko-KR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이상</a:t>
            </a: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6924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운영체제는 모든 윈도우 업데이트가 이루어져 있어야 합니다</a:t>
            </a: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6924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en-US" sz="1000" b="1" u="sng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</a:t>
            </a:r>
            <a:r>
              <a:rPr lang="ko-KR" sz="1000" b="1" u="sng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설치하는 과정에서 설치에 필요한 파일을 인터넷을 통해 다운받을 수 있으므로 인터넷에 연결된 </a:t>
            </a: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69240" indent="5715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sz="1000" b="1" u="sng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상태에서 설치하는 것 추천합니다</a:t>
            </a:r>
            <a:r>
              <a:rPr lang="en-US" sz="1000" b="1" u="sng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6924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SQL SERVER</a:t>
            </a:r>
            <a:r>
              <a:rPr lang="ko-KR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 설치된 이후에도 윈도우 업데이트를 통해 </a:t>
            </a: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</a:t>
            </a:r>
            <a:r>
              <a:rPr lang="ko-KR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최신 업데이트를 반영해야 합니다</a:t>
            </a: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6924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-----------------------------------------------------------------------------------------------------------------------------------</a:t>
            </a: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190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SERVER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3400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다운로드 받거나 설치 파일 패키지에 있는 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SQLEXPR_x64_KOR (64Bit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용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실행합니다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 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설치 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새 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독립 실행 형 설치 또는 기존 설치에 기능 추가를 클릭합니다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3.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사용 조건 화면이 나오면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동의함에 체크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하고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다음 버튼을 클릭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전역 규칙 화면이 나오면 잠시 대기합니다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 Azure Extension for SQL Server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설정에서는 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체크해제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하여 설치하지 않도록 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sz="900" b="1" kern="100" dirty="0">
              <a:solidFill>
                <a:srgbClr val="FF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5.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기능 선택 화면이 나오면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기본으로 선택된 기능이 그림과 동일한지 확인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그림과 다른 경우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그림과 동일하도록 기능을 체크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10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448FE-D136-DA01-ECD4-6210D4F2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27" y="2311005"/>
            <a:ext cx="2579214" cy="194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F7519-22ED-F85D-8DFC-8DBF07E1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26" y="2311006"/>
            <a:ext cx="2413285" cy="2119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3BEB8-8654-36C6-9684-7A25028C3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390" y="2302705"/>
            <a:ext cx="2413285" cy="2119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F7A63-6986-E977-A815-9F0D4DF91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626" y="4576619"/>
            <a:ext cx="2413283" cy="2119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8E09B-47D9-7C82-F6E6-ACF3BF8B1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389" y="4576618"/>
            <a:ext cx="2413283" cy="21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001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SERVER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580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6.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기능 규칙화면에서 기능 규칙 진행 상태를 확인하고 상태 확인이 완료되는지 확인합니다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만약 기능 규칙 진행 상태에 문제가 발생하지 않는다면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7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 단계로 진행하고 문제 발생시 다음 단계를 확인합니다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-------------------------------------------------------------------------------------------------------------------------</a:t>
            </a:r>
            <a:b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* </a:t>
            </a:r>
            <a:r>
              <a:rPr 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기능규칙 진행 상태에서 실패한 경우에는 상태에 나타나는 메시지를 클릭하여 나오는 해결 방안대로 진행합니다</a:t>
            </a:r>
            <a: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7.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인스턴스 구성 화면이 나오면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기본 인스턴스를 선택하고 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기본값으로 명명된 인스턴스가 선택되어 있는데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기본 인스턴스로 반드시 변경한다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.) </a:t>
            </a:r>
            <a:b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다음 버튼을 클릭합니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9.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 구성 화면이 나오면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다음 버튼을 클릭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10.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 엔진 구성 화면이 나오면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인증 모드를 반드시 혼합모드로 변경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b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(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기본값으로 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Windows 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인증 모드가 선택되어 있는데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반드시 혼합 모드로 변경합니다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 </a:t>
            </a: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11.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암호 입력란에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 접속을 위한 암호를 입력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 암호는 반드시 기억해야 한다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또는 별도로 기록해 두어야 합니다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 </a:t>
            </a:r>
            <a:b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다음 버튼을 클릭합니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12.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설치 진행률 화면이 설치되는 동안 잠시 기다립니다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설치는 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PC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사양에 따라 소요되는 시간이 다르지만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일반적으로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0~20</a:t>
            </a:r>
            <a:r>
              <a:rPr 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분정도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b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소요됩니다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C54E4F-0E34-AEE9-A44D-B0DA280B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48" y="4192221"/>
            <a:ext cx="2536513" cy="2228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F464-BCBF-1387-8E37-257557475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09" y="4192221"/>
            <a:ext cx="2536514" cy="2228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FA5DC-850A-1F7D-BDA5-B12669559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243" y="4192221"/>
            <a:ext cx="2536514" cy="22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19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SERVER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 확인 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243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endParaRPr lang="en-US" sz="900" b="1" kern="1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--------------------------------------------------------------------------------------------------------------------------------------------------------------------* </a:t>
            </a:r>
            <a:r>
              <a:rPr lang="en-US" alt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</a:t>
            </a:r>
            <a:r>
              <a:rPr lang="ko-KR" alt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버전 확인 방법</a:t>
            </a:r>
            <a:br>
              <a:rPr lang="en-US" alt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--------------------------------------------------------------------------------------------------------------------------------------------------------------------</a:t>
            </a:r>
            <a:endParaRPr lang="en-US" altLang="ko-KR" sz="900" b="1" kern="1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1.    SQL SERVER Management Tool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실행하여 데이터베이스에 접속합니다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  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인증 유형을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윈도우 인증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으로 선택하고 접속하거나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‘SQL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인증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선택할 경우 로그인 아이디는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en-US" altLang="ko-KR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sa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와 암호는 지정한 암호를 입력하여 </a:t>
            </a:r>
            <a:b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 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 접속합니다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  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접속한 데이터베이스 서버 목록 오른편에 있는 버전을 확인합니다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해당 버전이 최신 버전보다 낮다면 누적 업데이트를 진행합니다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/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4E390-5C7C-9BB0-31DD-6536BB73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74" y="3392681"/>
            <a:ext cx="2365252" cy="2606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10EC3-AD1D-1872-7EA5-AF9D9FFE2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730" y="3386257"/>
            <a:ext cx="2831898" cy="3099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2F703-D93B-62EB-38F6-AA180B41D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432" y="3888393"/>
            <a:ext cx="2434839" cy="16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196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SERVER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업데이트 설치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285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--------------------------------------------------------------------------------------------------------------------------------------------------------------------</a:t>
            </a:r>
            <a:r>
              <a:rPr lang="en-US" sz="9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* 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최신 누적 업데이트 설치</a:t>
            </a:r>
            <a:br>
              <a:rPr lang="en-US" alt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--------------------------------------------------------------------------------------------------------------------------------------------------------------------</a:t>
            </a:r>
            <a:endParaRPr lang="en-US" altLang="ko-KR" sz="900" b="1" kern="1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endParaRPr lang="en-US" sz="900" b="1" kern="1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</a:t>
            </a:r>
            <a:r>
              <a:rPr lang="ko-KR" altLang="en-US" sz="900" b="1" kern="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b="1" kern="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SERVER</a:t>
            </a:r>
            <a:r>
              <a:rPr lang="ko-KR" altLang="en-US" sz="900" b="1" kern="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설치 후에 반드시 누적 업데이트를 설치해야 합니다</a:t>
            </a:r>
            <a:r>
              <a:rPr lang="en-US" altLang="ko-KR" sz="900" b="1" kern="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만약 출입통제시스템 운영 프로그램 설치 패키지에 누적 업데이트 파일이 있다면 </a:t>
            </a:r>
            <a:r>
              <a:rPr lang="en-US" alt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8</a:t>
            </a:r>
            <a:r>
              <a:rPr lang="ko-KR" alt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번을 </a:t>
            </a:r>
            <a:r>
              <a:rPr lang="ko-KR" altLang="en-US" sz="900" b="1" kern="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진행하고 다운로드가 필요하다면 </a:t>
            </a:r>
            <a:r>
              <a:rPr lang="en-US" altLang="ko-KR" sz="900" b="1" kern="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</a:t>
            </a:r>
            <a:r>
              <a:rPr lang="ko-KR" altLang="en-US" sz="900" b="1" kern="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번부터 진행하면 됩니다</a:t>
            </a:r>
            <a:r>
              <a:rPr lang="en-US" altLang="ko-KR" sz="900" b="1" kern="1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또한 기존에 설치된 </a:t>
            </a:r>
            <a:r>
              <a:rPr lang="en-US" alt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</a:t>
            </a:r>
            <a:r>
              <a:rPr lang="ko-KR" alt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버전을 확인하고 </a:t>
            </a:r>
            <a:r>
              <a:rPr lang="ko-KR" altLang="en-US" sz="900" b="1" kern="100" dirty="0" err="1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빌드버전을</a:t>
            </a:r>
            <a:r>
              <a:rPr lang="ko-KR" alt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확인하여 최신 누적 업데이트보다 버전이 낮다면 업데이트를 </a:t>
            </a:r>
            <a:r>
              <a:rPr lang="en-US" alt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</a:t>
            </a:r>
            <a:r>
              <a:rPr lang="ko-KR" alt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번부터 진행하면 됩니다</a:t>
            </a:r>
            <a:r>
              <a:rPr lang="en-US" alt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endParaRPr lang="en-US" sz="900" b="1" kern="1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웹브라우저를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실행하여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‘http://sqlserverbuilds.blogspot.com’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 접속합니다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아래 화면과 같이 설치한 버전에 맞는 최신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CU(Latest CU)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클릭합니다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누적 업데이트 목록에서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‘Latest CU’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 표시된 링크를 클릭하여 마이크로소프트 홈페이지로 이동합니다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709B32-11DB-B73D-8905-7662A3FB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70" y="3869172"/>
            <a:ext cx="2432735" cy="2673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DF6C2F-F06F-0E47-2160-9E993F47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310" y="4531314"/>
            <a:ext cx="5459420" cy="201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53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SERVER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업데이트 설치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1993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--------------------------------------------------------------------------------------------------------------------------------------------------------------------</a:t>
            </a:r>
            <a:r>
              <a:rPr lang="en-US" sz="9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* 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최신 누적 업데이트 설치</a:t>
            </a:r>
            <a:br>
              <a:rPr lang="en-US" alt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--------------------------------------------------------------------------------------------------------------------------------------------------------------------</a:t>
            </a:r>
            <a:endParaRPr lang="en-US" altLang="ko-KR" sz="900" b="1" kern="1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 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목록에서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‘How to obtain or download this or latest cumulative update package’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클릭하여 해당 목록으로 이동합니다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 startAt="5"/>
            </a:pP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이동한 화면에서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‘How to </a:t>
            </a:r>
            <a:r>
              <a:rPr lang="en-US" altLang="ko-KR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obtail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or download the latest cumulative update package for Windows(recommended)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클릭하여 확장하면 다운로드         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가능한 링크가 나타납니다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 다운로드 링크를 클릭하여 다운로드 화면으로 이동합니다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/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00158B-AC7B-3247-7E77-DF2A83FA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5" y="2721332"/>
            <a:ext cx="3670016" cy="2206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B6FA3F-F14E-84BE-DFA4-2102E28D1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75" y="5045789"/>
            <a:ext cx="3490957" cy="1407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09323C-5725-F4BF-0F31-35515195C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178" y="5045789"/>
            <a:ext cx="4210801" cy="14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505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SERVER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 업데이트 설치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215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--------------------------------------------------------------------------------------------------------------------------------------------------------------------</a:t>
            </a:r>
            <a:r>
              <a:rPr lang="en-US" sz="9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*</a:t>
            </a:r>
            <a:r>
              <a:rPr lang="en-US" sz="900" b="1" kern="10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b="1" kern="10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</a:t>
            </a:r>
            <a:r>
              <a:rPr lang="ko-KR" altLang="en-US" sz="900" b="1" kern="10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최신 누적 업데이트 설치</a:t>
            </a:r>
            <a:br>
              <a:rPr lang="en-US" altLang="ko-KR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sz="900" b="1" kern="100" dirty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--------------------------------------------------------------------------------------------------------------------------------------------------------------------</a:t>
            </a:r>
            <a:endParaRPr lang="en-US" altLang="ko-KR" sz="900" b="1" kern="100" dirty="0">
              <a:solidFill>
                <a:srgbClr val="C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 startAt="6"/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 startAt="6"/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Server® 2022 for Microsoft® Windows Latest Cumulative Update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다운로드 화면 중간에 언어를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 startAt="6"/>
            </a:pP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변경된 언어가 나타나면 다운로드를 클릭하여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2022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 설치된 컴퓨터에 해당 파일을 다운로드 받아 옮깁니다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 startAt="8"/>
            </a:pP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다운로드 받은 파일 또는 설치 패키지에 포함되어 있는 누적 업데이트 파일을 실행하여 모든 과정을 다음을 클릭하여 설치하면 최신 누적 업데이트 </a:t>
            </a:r>
            <a:b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설치가 완료됩니다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228600" indent="-228600" latinLnBrk="1">
              <a:lnSpc>
                <a:spcPct val="115000"/>
              </a:lnSpc>
              <a:spcAft>
                <a:spcPts val="1000"/>
              </a:spcAft>
              <a:buAutoNum type="arabicPeriod"/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3EFF9-1200-6018-4F54-201BBBA0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11" y="2778222"/>
            <a:ext cx="3863892" cy="1853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92E317-35CD-FB4E-D738-DF0F24C9F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556" y="2746936"/>
            <a:ext cx="4050750" cy="1853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D64B83-5C5A-A849-9ADC-EDC45606F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325" y="4647243"/>
            <a:ext cx="2320183" cy="20380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0692E7-0EC1-D1C7-164F-E12D10E89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27" y="4647243"/>
            <a:ext cx="2320182" cy="2038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D3A72-28F3-4FE0-9086-3CCD8B861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124" y="4647243"/>
            <a:ext cx="2320182" cy="2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95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SERVER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6726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구성 설정</a:t>
            </a:r>
            <a:endParaRPr 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1. SQL SERVER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구성 관리자를 실행하여 운영 소프트웨어에서 접속할 수 있도록 설정합니다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b="1" u="sng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SMART-X MANAGER </a:t>
            </a:r>
            <a:r>
              <a:rPr lang="ko-KR" sz="900" b="1" u="sng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또는</a:t>
            </a:r>
            <a:r>
              <a:rPr lang="en-US" sz="900" b="1" u="sng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SQL Server Management Studio</a:t>
            </a:r>
            <a:r>
              <a:rPr lang="ko-KR" sz="900" b="1" u="sng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</a:t>
            </a:r>
            <a:r>
              <a:rPr lang="en-US" sz="900" b="1" u="sng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SQL Server </a:t>
            </a:r>
            <a:r>
              <a:rPr lang="ko-KR" sz="900" b="1" u="sng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 접속하지 못할 경우 다음의 구성이 설정되어 있는지 확인해야 합니다</a:t>
            </a:r>
            <a:r>
              <a:rPr lang="en-US" sz="900" b="1" u="sng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2.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시작 메뉴에서 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Microsoft SQL Server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그룹내 구성도구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이동합니다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구성 도구내 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구성 관리자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실행합니다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3. SQL Server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구성관리자 왼쪽에서 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네트워크 구성에 있는 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MSSQLSERVER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 대한 프로토콜 항목을 선택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한다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오른쪽에 있는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공유메모리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명명된 파이프 및 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TCP/IP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항목에 대해 모두 사용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으로 변경한다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5.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각 항목을 두 번 클릭하면 속성창이 나오고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속성 창에서 사용항목을 예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변경한다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6. 4, 5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와 같은 방법으로 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Native Client 11.0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구성에 있는 클라이언트 프로토콜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 대해서도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모두 사용으로 변경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한다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E4BB0-45FB-6C93-3B1E-A7194330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39" y="4259179"/>
            <a:ext cx="4058323" cy="2316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ADBF3-3131-ABD5-BE6D-051920640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15" y="4404292"/>
            <a:ext cx="4240683" cy="21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8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2310705" y="2844225"/>
            <a:ext cx="4297320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주요 용어 설명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530058" y="293798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028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 SERVER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5185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7. SQL Server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구성 관리자의 왼쪽에서 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서비스 항목을 선택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한다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오른쪽으로 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SQL Server(MSSQLSERVER)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항목을 두 번 클릭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한다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8 .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속성창이 나오면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로그온 탭으로 이동한 후 기본 제공 계정을 로컬 시스템으로 변경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한다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</a:t>
            </a:r>
            <a:r>
              <a:rPr 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기본값으로 네트워크 서비스가 선택되어 있는데 반드시 로컬 시스템으로 변경한다</a:t>
            </a:r>
            <a:r>
              <a:rPr 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.)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 </a:t>
            </a: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altLang="ko-KR" sz="900" b="1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9.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적용</a:t>
            </a:r>
            <a:r>
              <a:rPr 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/ </a:t>
            </a:r>
            <a:r>
              <a:rPr 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확인 단추를 누르거나 다시 시작 버튼을 눌러 서비스를 다시 시작</a:t>
            </a:r>
            <a:r>
              <a:rPr 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한다</a:t>
            </a:r>
            <a:r>
              <a:rPr 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indent="635" algn="l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8F23B-87EE-F4ED-3B8F-2A6390104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8" y="2890583"/>
            <a:ext cx="3717936" cy="36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325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1010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출입통제 프로그램 설치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506003" y="2835893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067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X-Manager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설치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3950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510" algn="l" latinLnBrk="1">
              <a:lnSpc>
                <a:spcPct val="150000"/>
              </a:lnSpc>
              <a:spcAft>
                <a:spcPts val="1000"/>
              </a:spcAft>
            </a:pPr>
            <a:r>
              <a:rPr 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SMART X-Manager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설치</a:t>
            </a:r>
            <a:endParaRPr lang="en-US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0510" algn="l" latinLnBrk="1">
              <a:lnSpc>
                <a:spcPct val="150000"/>
              </a:lnSpc>
              <a:spcAft>
                <a:spcPts val="1000"/>
              </a:spcAft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SMART-X MANAGER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프로그램 설치에 대해 설명합니다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Smart-X Manger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프로그램은 마이크로소프트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.NET Framework 4.0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기반에서 운영됩니다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.NET Framework 4.0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 설치되지 않은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PC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에서는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.NET Framework 4.0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와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Windows Installer 3.5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가 자동으로 설치됩니다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0510" algn="l" latinLnBrk="1">
              <a:lnSpc>
                <a:spcPct val="150000"/>
              </a:lnSpc>
              <a:spcAft>
                <a:spcPts val="1000"/>
              </a:spcAft>
            </a:pPr>
            <a:endParaRPr lang="en-US" sz="900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1. SMART-X MANAGER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설치 파일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(Setup.exe)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을 실행합니다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Microsoft .NET Framework 4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설치 화면이 나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올 경우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Accept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클릭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하여 설치합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3.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설치 경로를 설정합니다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그리고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Everyone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을 선택하고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Next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클릭합니다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4.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설치가 완료되면 윈도우의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‘</a:t>
            </a:r>
            <a:r>
              <a:rPr lang="ko-KR" sz="9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시작</a:t>
            </a:r>
            <a:r>
              <a:rPr lang="en-US" sz="9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-&gt;</a:t>
            </a:r>
            <a:r>
              <a:rPr lang="ko-KR" sz="9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프로그램</a:t>
            </a:r>
            <a:r>
              <a:rPr lang="en-US" sz="900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-&gt;ISTCONTROL-&gt;SMART-X MANAGER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그룹에 단축아이콘이 등록된 것을 확인할 수 있습니다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0510" algn="l" latinLnBrk="1">
              <a:lnSpc>
                <a:spcPct val="150000"/>
              </a:lnSpc>
              <a:spcAft>
                <a:spcPts val="1000"/>
              </a:spcAft>
            </a:pPr>
            <a:endParaRPr lang="en-US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0510" algn="l" latinLnBrk="1">
              <a:lnSpc>
                <a:spcPct val="150000"/>
              </a:lnSpc>
              <a:spcAft>
                <a:spcPts val="1000"/>
              </a:spcAft>
            </a:pPr>
            <a:endParaRPr lang="en-US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</p:txBody>
      </p:sp>
      <p:pic>
        <p:nvPicPr>
          <p:cNvPr id="9" name="그림 28">
            <a:extLst>
              <a:ext uri="{FF2B5EF4-FFF2-40B4-BE49-F238E27FC236}">
                <a16:creationId xmlns:a16="http://schemas.microsoft.com/office/drawing/2014/main" id="{846BB763-3DBA-EA16-9C66-AC0FE6E5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5" y="4403075"/>
            <a:ext cx="1935043" cy="2138731"/>
          </a:xfrm>
          <a:prstGeom prst="rect">
            <a:avLst/>
          </a:prstGeom>
        </p:spPr>
      </p:pic>
      <p:pic>
        <p:nvPicPr>
          <p:cNvPr id="11" name="그림 37">
            <a:extLst>
              <a:ext uri="{FF2B5EF4-FFF2-40B4-BE49-F238E27FC236}">
                <a16:creationId xmlns:a16="http://schemas.microsoft.com/office/drawing/2014/main" id="{72A4FD29-C047-2DA6-DD9C-9066A78D6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704" y="4410589"/>
            <a:ext cx="2600880" cy="2131066"/>
          </a:xfrm>
          <a:prstGeom prst="rect">
            <a:avLst/>
          </a:prstGeom>
        </p:spPr>
      </p:pic>
      <p:pic>
        <p:nvPicPr>
          <p:cNvPr id="13" name="그림 38">
            <a:extLst>
              <a:ext uri="{FF2B5EF4-FFF2-40B4-BE49-F238E27FC236}">
                <a16:creationId xmlns:a16="http://schemas.microsoft.com/office/drawing/2014/main" id="{35D7C711-CE17-63E1-720A-A5C868BB2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980" y="4410589"/>
            <a:ext cx="2600880" cy="21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687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1010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그린아이티</a:t>
            </a:r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 지문 관련 설치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310694" y="2858087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5964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그린아이티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지문 인식 장치 관련 소프트웨어 설치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5655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sz="10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운영 소프트웨어 설치 단계에서 완료되었을 수 있으나 소프트웨어와 지문 인식 장치와의 연결 및 </a:t>
            </a:r>
            <a:r>
              <a:rPr lang="en-US" sz="10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USB </a:t>
            </a:r>
            <a:r>
              <a:rPr lang="ko-KR" sz="10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등록 과정이 </a:t>
            </a:r>
            <a:r>
              <a:rPr lang="ko-KR" sz="1000" b="1" u="sng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원할하지</a:t>
            </a:r>
            <a:r>
              <a:rPr lang="ko-KR" sz="10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않</a:t>
            </a:r>
            <a:r>
              <a:rPr lang="ko-KR" altLang="en-US" sz="10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을 수 있으므로 </a:t>
            </a:r>
            <a:r>
              <a:rPr lang="ko-KR" sz="10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다음의 과정을 다시 진행합니다</a:t>
            </a:r>
            <a:r>
              <a:rPr lang="en-US" sz="10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endParaRPr lang="en-US" sz="1000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그린아이티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코리아 지문 장치를 사용한다면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'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지문장치용 설치파일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'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에서 다음 목록을 설치합니다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장치와 </a:t>
            </a:r>
            <a:r>
              <a:rPr lang="ko-KR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소프트웨어간의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시스템 통신 및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USB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등록기능을 사용하기 위해서 서버와 클라이언트 컴퓨터 모두에 아래 소프트웨어를 설치해야 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endParaRPr 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01. </a:t>
            </a:r>
            <a:r>
              <a:rPr lang="ko-KR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지문단말기</a:t>
            </a:r>
            <a:r>
              <a:rPr lang="en-US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SDK </a:t>
            </a:r>
            <a:endParaRPr 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051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장치와 </a:t>
            </a:r>
            <a:r>
              <a:rPr lang="ko-KR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소프트웨어간의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시스템 통신을 위해서 서버와 클라이언트 컴퓨터에 지문 단말기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SDK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소프트웨어를 설치해야 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15000"/>
              </a:lnSpc>
              <a:spcAft>
                <a:spcPts val="1000"/>
              </a:spcAft>
              <a:buSzPts val="1000"/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CD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또는 소프트웨어 설치 패키지의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’01.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지문단말기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SDK’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폴더에서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Setup.exe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실행합니다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 </a:t>
            </a:r>
          </a:p>
          <a:p>
            <a:pPr lvl="0" algn="l" latinLnBrk="0">
              <a:lnSpc>
                <a:spcPct val="115000"/>
              </a:lnSpc>
              <a:spcAft>
                <a:spcPts val="1000"/>
              </a:spcAft>
              <a:buSzPts val="1000"/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라이선스 코드 입력란이 나오면 다음의 코드를 입력합니다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 ‘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라이선스 코드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UC769-1NR2W-CZ7CS’</a:t>
            </a:r>
          </a:p>
          <a:p>
            <a:pPr marL="508000"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 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02. </a:t>
            </a:r>
            <a:r>
              <a:rPr lang="ko-KR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지문등록기</a:t>
            </a:r>
            <a:r>
              <a:rPr lang="en-US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(USB) SDK </a:t>
            </a:r>
            <a:endParaRPr 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USB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등록기에서 지문을 등록하기 위해서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USB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등록기가 설치된 컴퓨터에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컴퓨터에 지문등록기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SDK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소프트웨어를 설치해야 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15000"/>
              </a:lnSpc>
              <a:spcAft>
                <a:spcPts val="1000"/>
              </a:spcAft>
              <a:buSzPts val="1000"/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CD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또는 소프트웨어 설치 패키지의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’02.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지문등록기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SDK’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폴더에서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Setup.exe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실행합니다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15000"/>
              </a:lnSpc>
              <a:spcAft>
                <a:spcPts val="1000"/>
              </a:spcAft>
              <a:buSzPts val="1000"/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라이선스 코드 입력란이 나오면 다음의 코드를 입력합니다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‘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라이선스 코드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1101-3OTQHHH-HQIZ5FA-M5YAPPR-UUNPE’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 </a:t>
            </a:r>
            <a:endParaRPr 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03. </a:t>
            </a:r>
            <a:r>
              <a:rPr lang="ko-KR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지문등록기 </a:t>
            </a:r>
            <a:r>
              <a:rPr lang="en-US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(USB) </a:t>
            </a:r>
            <a:r>
              <a:rPr lang="ko-KR" sz="900" b="1" kern="10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드라이버 </a:t>
            </a:r>
            <a:endParaRPr 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USB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등록기에서 지문을 등록하기 위해서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USB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등록기를 컴퓨터에 인식시키기 위해서 컴퓨터에 지문등록기 드라이버 소프트웨어를 설치해야 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0">
              <a:lnSpc>
                <a:spcPct val="115000"/>
              </a:lnSpc>
              <a:spcAft>
                <a:spcPts val="1000"/>
              </a:spcAft>
              <a:buSzPts val="1000"/>
            </a:pP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CD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또는 소프트웨어 설치 패키지의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’03.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지문등록기 드라이버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폴더에서 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Setup.exe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실행합니다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  <a:endParaRPr lang="en-US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8847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출입통제 프로그램 설정 및 운영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1871249" y="2822577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5915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 운영 프로그램 설정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56EA6C-94DD-1FCD-7A9D-24B4B6249047}"/>
              </a:ext>
            </a:extLst>
          </p:cNvPr>
          <p:cNvSpPr txBox="1"/>
          <p:nvPr/>
        </p:nvSpPr>
        <p:spPr>
          <a:xfrm>
            <a:off x="592241" y="932360"/>
            <a:ext cx="8034738" cy="236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780" indent="-127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프로그램 실행을 위한 데이터베이스 접속 설정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테마 설정 및 프로그램 로그인 방법에 대해 설명합니다</a:t>
            </a:r>
            <a:r>
              <a:rPr 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E8DF4-6EB1-E275-E43D-BB54878D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65" y="1357271"/>
            <a:ext cx="2123564" cy="52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897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58641" y="185998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출입통제시스템 데이터베이스 설정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3399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9110" indent="-228600" algn="just" latinLnBrk="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SMART-X MANAGER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가 사용할 데이터베이스를 생성하고 데이터베이스 접속정보를 설정합니다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051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데이터베이스 생성은 </a:t>
            </a:r>
            <a:r>
              <a:rPr lang="en-US" altLang="ko-KR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 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와 </a:t>
            </a:r>
            <a:r>
              <a:rPr lang="en-US" altLang="ko-KR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SMART-X MANAGER (Essential or Professional)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 같은 </a:t>
            </a:r>
            <a:r>
              <a:rPr lang="en-US" altLang="ko-KR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PC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설치되어 있어야 생성할 수 있습니다</a:t>
            </a:r>
            <a:r>
              <a:rPr lang="en-US" altLang="ko-KR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marL="27051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두 프로그램이 서로 다른 </a:t>
            </a:r>
            <a:r>
              <a:rPr lang="en-US" altLang="ko-KR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PC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설치되어 있으면 데이터베이스 생성을 할 수 없습니다</a:t>
            </a:r>
            <a:r>
              <a:rPr lang="en-US" altLang="ko-KR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2.  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설치된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SMART-X MANAGER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실행하여 로그인 화면에서 데이터베이스 탭으로 이동합니다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marL="499110" indent="-228600" algn="just" latinLnBrk="0">
              <a:lnSpc>
                <a:spcPct val="115000"/>
              </a:lnSpc>
              <a:spcAft>
                <a:spcPts val="1000"/>
              </a:spcAft>
              <a:buAutoNum type="arabicPeriod" startAt="3"/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데이터베이스 서버의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 Address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혹은 컴퓨터 이름을 입력합니다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marL="499110" indent="-228600" algn="just" latinLnBrk="0">
              <a:lnSpc>
                <a:spcPct val="115000"/>
              </a:lnSpc>
              <a:spcAft>
                <a:spcPts val="1000"/>
              </a:spcAft>
              <a:buAutoNum type="arabicPeriod" startAt="3"/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만약 데이터베이스 서버와 운영 컴퓨터가 동일하다면 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(local)’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을 입력하고 원격지에 있다면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 Address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입력합니다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데이터베이스 이름을 입력합니다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별도의 이름 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이름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지정해서 사용하고 있거나 사용하려면 별도의 이름을 입력합니다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기본값은 ‘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ISTDB’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입니다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SQL Server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설정에서 입력한 아이디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(‘</a:t>
            </a:r>
            <a:r>
              <a:rPr lang="en-US" altLang="ko-KR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sa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’)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와 암호를 입력합니다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499110" indent="-228600" algn="just" latinLnBrk="0">
              <a:lnSpc>
                <a:spcPct val="115000"/>
              </a:lnSpc>
              <a:spcAft>
                <a:spcPts val="1000"/>
              </a:spcAft>
              <a:buAutoNum type="arabicPeriod" startAt="5"/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접속 테스트를 클릭하여 데이터베이스로 접속을 시도합니다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접속이 정상적으로 이루어질 경우에는 ‘</a:t>
            </a:r>
            <a:r>
              <a:rPr lang="ko-KR" altLang="en-US" sz="9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데이터베이스 접속이 </a:t>
            </a:r>
            <a:r>
              <a:rPr lang="ko-KR" altLang="en-US" sz="9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성공하였습니다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’라는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051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메시지가 나옵니다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처음 시도일 경우에는 다음과 같이 ‘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ISTDB’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열수 없습니다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‘Cannot Open database ‘ISTDB’ requested by the login. </a:t>
            </a:r>
          </a:p>
          <a:p>
            <a:pPr marL="27051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The login failed.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라고 나타납니다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</a:t>
            </a:r>
            <a:r>
              <a:rPr lang="ko-KR" altLang="en-US" sz="900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이것은 정상적인 것으로 </a:t>
            </a:r>
            <a:r>
              <a:rPr lang="en-US" altLang="ko-KR" sz="900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</a:t>
            </a:r>
            <a:r>
              <a:rPr lang="ko-KR" altLang="en-US" sz="900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접속하였으나 </a:t>
            </a:r>
            <a:r>
              <a:rPr lang="en-US" altLang="ko-KR" sz="900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SMART-X MANAGER</a:t>
            </a:r>
            <a:r>
              <a:rPr lang="ko-KR" altLang="en-US" sz="900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용 데이터베이스가 존재하지 않아 발생한 </a:t>
            </a:r>
            <a:r>
              <a:rPr lang="ko-KR" altLang="en-US" sz="900" u="sng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메세지입니다</a:t>
            </a:r>
            <a:r>
              <a:rPr lang="en-US" altLang="ko-KR" sz="900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83DB6-9FCB-D53E-0411-BC9861D6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83" y="4331945"/>
            <a:ext cx="3107223" cy="2279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C18C6-F9CC-DF2D-5031-0D85B37C3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507" y="4331945"/>
            <a:ext cx="3163463" cy="23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342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출입통제시스템 데이터베이스 설정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7491C-5C0F-0B14-8284-84482B31F3B0}"/>
              </a:ext>
            </a:extLst>
          </p:cNvPr>
          <p:cNvSpPr txBox="1"/>
          <p:nvPr/>
        </p:nvSpPr>
        <p:spPr>
          <a:xfrm>
            <a:off x="592241" y="932360"/>
            <a:ext cx="8034738" cy="1674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9110" indent="-228600" algn="just" latinLnBrk="0">
              <a:lnSpc>
                <a:spcPct val="115000"/>
              </a:lnSpc>
              <a:spcAft>
                <a:spcPts val="1000"/>
              </a:spcAft>
              <a:buAutoNum type="arabicPeriod" startAt="4"/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접속 성공후에 다음과 같이 ‘데이터베이스가 존재하지 않습니다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데이터베이스를 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생성하시겠습니까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?’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라는 메시지가 나타나면 ‘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예’를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051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만약 데이터베이스 생성에 실패하게 되면 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구성관리자에서 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서비스의 기본 제공 계정이 ‘로컬 시스템</a:t>
            </a:r>
            <a:endParaRPr lang="en-US" altLang="ko-KR" sz="900" b="1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(Local System)’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으로 되어 있지 </a:t>
            </a:r>
            <a:r>
              <a:rPr lang="ko-KR" altLang="en-US" sz="9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않아서입니다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 부분을 확인합니다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499110" indent="-228600" algn="just" latinLnBrk="0">
              <a:lnSpc>
                <a:spcPct val="115000"/>
              </a:lnSpc>
              <a:spcAft>
                <a:spcPts val="1000"/>
              </a:spcAft>
              <a:buAutoNum type="arabicPeriod" startAt="5"/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데이터베이스 생성 후에 다시 접속 테스트를 클릭해서 접속 테스트를 진행합니다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데이터베이스 접속 성공 후에 로그인 탭으로 이동하여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051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로그인을 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기본 로그인 아이디는 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admin’,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암호는 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admin’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입니다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로그인이 완료되면 메인 화면이 나타납니다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C68516-994A-3A11-DC87-9746F7D3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1" y="2681360"/>
            <a:ext cx="2738415" cy="1968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5A7B2-A769-0460-871B-E1D26A9B056B}"/>
              </a:ext>
            </a:extLst>
          </p:cNvPr>
          <p:cNvSpPr txBox="1"/>
          <p:nvPr/>
        </p:nvSpPr>
        <p:spPr>
          <a:xfrm>
            <a:off x="622151" y="4907036"/>
            <a:ext cx="8034738" cy="1674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만약 메시지가 다음과 같이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가 존재 하지 않거나 접속이 되지 않는다는 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 does not exist or access denied or access denied’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라는 메시지가 나오면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접속하지 못한 것입니다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이때에는 다음을 점검합니다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- SQL Server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의 방화벽이 전체 해제 또는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SQL Server Port 1433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 해제 되어 있는지 확인합니다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- SQL Server 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구성 관리자에서 네트워크 구성 및 </a:t>
            </a:r>
            <a:r>
              <a:rPr lang="en-US" altLang="ko-KR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Native Client 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구성에서 프로토콜들이 모두 ‘</a:t>
            </a:r>
            <a:r>
              <a:rPr lang="ko-KR" altLang="en-US" sz="900" b="1" u="sng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사용’으로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되어 있는지 확인합니다</a:t>
            </a:r>
            <a:r>
              <a:rPr lang="en-US" altLang="ko-KR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marL="271780" indent="-1270" algn="just" latinLnBrk="0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- SQL Server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컴퓨터의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 Address,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아이디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암호를 확인합니다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AF2A24-F11B-0858-DC87-152CF2769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951" y="2681360"/>
            <a:ext cx="2714876" cy="1967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43BE78-7221-71A7-DDC6-DE5DEAFE1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906" y="2681360"/>
            <a:ext cx="2680171" cy="1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007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55277" y="131974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검색 및 등록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793704"/>
            <a:ext cx="8089680" cy="1386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 자동 설정 프로그램을 통해 네트워크에 연결된 컨트롤러를 검색할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검색된 컨트롤러를 설치 장소의 네트워크 환경에 적합하게 네트워크 설정을 변경하고 등록하는 방법에 대해 설명합니다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ko-KR" alt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메인화면에서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‘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빠른 장치 </a:t>
            </a:r>
            <a:r>
              <a:rPr lang="ko-KR" altLang="en-US" sz="900" b="1" kern="100" dirty="0" err="1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’을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실행합니다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endParaRPr lang="en-US" altLang="ko-KR" sz="900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F2908-3D29-7E47-CE15-A62DA74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49" y="2315909"/>
            <a:ext cx="5165279" cy="40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399831" y="18766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출입통제 시스템 용어 설명 </a:t>
            </a:r>
            <a:r>
              <a:rPr kumimoji="0"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DDDD4B-17A7-4E8B-8AEA-3CA46613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161008"/>
              </p:ext>
            </p:extLst>
          </p:nvPr>
        </p:nvGraphicFramePr>
        <p:xfrm>
          <a:off x="440275" y="600906"/>
          <a:ext cx="8536227" cy="40106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2780">
                  <a:extLst>
                    <a:ext uri="{9D8B030D-6E8A-4147-A177-3AD203B41FA5}">
                      <a16:colId xmlns:a16="http://schemas.microsoft.com/office/drawing/2014/main" val="628009494"/>
                    </a:ext>
                  </a:extLst>
                </a:gridCol>
                <a:gridCol w="7233447">
                  <a:extLst>
                    <a:ext uri="{9D8B030D-6E8A-4147-A177-3AD203B41FA5}">
                      <a16:colId xmlns:a16="http://schemas.microsoft.com/office/drawing/2014/main" val="3511422831"/>
                    </a:ext>
                  </a:extLst>
                </a:gridCol>
              </a:tblGrid>
              <a:tr h="252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983455"/>
                  </a:ext>
                </a:extLst>
              </a:tr>
              <a:tr h="726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Supervised </a:t>
                      </a:r>
                      <a:r>
                        <a:rPr lang="ko-KR" altLang="en-US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</a:t>
                      </a:r>
                      <a:endParaRPr lang="en-US" altLang="ko-KR" sz="10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 States)</a:t>
                      </a:r>
                      <a:endParaRPr lang="ko-KR" altLang="en-US" sz="10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높은 보안이 필요한 환경에서 필수로 사용하는 기능으로 입력라인의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가지 신호상태를 체크하는 기능으로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신호 발생 상태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(on),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신호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미발생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상태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(off),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라인 쇼트 상태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(short),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라인 단락 상태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(open)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감지할 수 있는 입력</a:t>
                      </a:r>
                    </a:p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컨트톨러의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회로적인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구성과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컨트롤러 구동 프로그램과 운영 서버 프로그램이 지원해야 하는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310804"/>
                  </a:ext>
                </a:extLst>
              </a:tr>
              <a:tr h="1989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endParaRPr lang="ko-KR" altLang="en-US" sz="10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 줄여서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APB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기능이라고 하며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APB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는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Tail-gating(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즉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따라 들어가는 행위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방지하기 위해 입구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출구 양방향 리더기를 통해 인증이 동기화 되어야만 출입이 가능한 기능</a:t>
                      </a:r>
                    </a:p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일반적으로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메인로비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내 </a:t>
                      </a:r>
                      <a:r>
                        <a:rPr lang="ko-KR" altLang="en-US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스피드게이트에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 기능을 적용해 보안레벨을 높여 따라가는 출입자를 방지하기 위해 사용한다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동작방식은 크게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가지로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endParaRPr lang="en-US" altLang="ko-KR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Hard </a:t>
                      </a:r>
                      <a:r>
                        <a:rPr lang="en-US" altLang="ko-KR" sz="10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입구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출구 인증이 동기화 되지 않으면 물리적으로 출입이 불가하고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알람 모니터링 화면에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Hard APB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발생으로 처리된다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Soft </a:t>
                      </a:r>
                      <a:r>
                        <a:rPr lang="en-US" altLang="ko-KR" sz="10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입구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출구 인증이 동기화 되지 않으면 물리적인 출입은 가능하나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알람 모니터링 화면에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Soft APB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발생으로 처리된다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Timed </a:t>
                      </a:r>
                      <a:r>
                        <a:rPr lang="en-US" altLang="ko-KR" sz="10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Antipssaback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일정시간을 설정하여 해당 시간 동안에는 </a:t>
                      </a:r>
                      <a:r>
                        <a:rPr lang="en-US" altLang="ko-KR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발생하여 출입이 불가하나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시간이 초과되어 인증하면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 출입이 가능하고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시간내 재인증을 하면 다시 </a:t>
                      </a:r>
                      <a:r>
                        <a:rPr lang="en-US" altLang="ko-KR" sz="10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걸린다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607673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글로벌 </a:t>
                      </a:r>
                      <a:r>
                        <a:rPr 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r>
                        <a:rPr lang="ko-KR" altLang="en-US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기능이 </a:t>
                      </a:r>
                      <a:r>
                        <a:rPr lang="en-US" altLang="ko-KR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대의 컨트롤러에 연결된 리더와 출입문에서 동작하는 것이 로컬 </a:t>
                      </a:r>
                      <a:r>
                        <a:rPr lang="en-US" altLang="ko-KR" sz="1000" b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r>
                        <a:rPr lang="ko-KR" altLang="en-US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이고</a:t>
                      </a:r>
                      <a:r>
                        <a:rPr lang="en-US" altLang="ko-KR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en-US" altLang="ko-KR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 이상의 </a:t>
                      </a:r>
                      <a:r>
                        <a:rPr lang="ko-KR" altLang="en-US" sz="1000" b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컨트톨러가</a:t>
                      </a:r>
                      <a:r>
                        <a:rPr lang="ko-KR" altLang="en-US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P2P </a:t>
                      </a:r>
                      <a:r>
                        <a:rPr lang="ko-KR" altLang="en-US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통신을 통해 정보를 주고 받으며 동작하는 것이 글로벌 </a:t>
                      </a:r>
                      <a:r>
                        <a:rPr lang="en-US" altLang="ko-KR" sz="1000" b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Antipassback</a:t>
                      </a:r>
                      <a:r>
                        <a:rPr lang="en-US" altLang="ko-KR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기능이다</a:t>
                      </a:r>
                      <a:r>
                        <a:rPr lang="en-US" altLang="ko-KR" sz="10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81128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P2P</a:t>
                      </a:r>
                      <a:r>
                        <a:rPr lang="ko-KR" altLang="en-US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 이상의 컨트롤러가 네트워크 통신을 통해 정보를 주고받을 수 있는 통신 기능으로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Peer To Peer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통신의 줄임말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P2P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통신이 가능하면 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 이상의 컨트롤러에 대해 입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 제어가 가능하므로 글로벌 동작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출력제어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APB, 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화재</a:t>
                      </a:r>
                      <a:r>
                        <a:rPr lang="en-US" altLang="ko-KR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가능해짐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25924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8F9695D-7169-57F7-510F-C69B19F3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82" y="4996199"/>
            <a:ext cx="4177449" cy="1183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C295AB-B8E9-2BDA-6B4A-C0A22693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96" y="5005190"/>
            <a:ext cx="4121006" cy="1591040"/>
          </a:xfrm>
          <a:prstGeom prst="rect">
            <a:avLst/>
          </a:prstGeom>
        </p:spPr>
      </p:pic>
      <p:sp>
        <p:nvSpPr>
          <p:cNvPr id="12" name="Rectangle 38">
            <a:extLst>
              <a:ext uri="{FF2B5EF4-FFF2-40B4-BE49-F238E27FC236}">
                <a16:creationId xmlns:a16="http://schemas.microsoft.com/office/drawing/2014/main" id="{945245FE-3350-BCCB-13D6-6BBAD3076FC6}"/>
              </a:ext>
            </a:extLst>
          </p:cNvPr>
          <p:cNvSpPr/>
          <p:nvPr/>
        </p:nvSpPr>
        <p:spPr>
          <a:xfrm>
            <a:off x="2185640" y="5647224"/>
            <a:ext cx="2545091" cy="534928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1E32CF1A-53BA-0D96-0E7A-F30C4DAE4775}"/>
              </a:ext>
            </a:extLst>
          </p:cNvPr>
          <p:cNvSpPr/>
          <p:nvPr/>
        </p:nvSpPr>
        <p:spPr>
          <a:xfrm>
            <a:off x="6189419" y="6180158"/>
            <a:ext cx="2787083" cy="416072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그래픽 5" descr="배지 1 단색으로 채워진">
            <a:extLst>
              <a:ext uri="{FF2B5EF4-FFF2-40B4-BE49-F238E27FC236}">
                <a16:creationId xmlns:a16="http://schemas.microsoft.com/office/drawing/2014/main" id="{76F05D6B-7124-B166-36CC-CD8D2F5EF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941" y="995136"/>
            <a:ext cx="261359" cy="261359"/>
          </a:xfrm>
          <a:prstGeom prst="rect">
            <a:avLst/>
          </a:prstGeom>
        </p:spPr>
      </p:pic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00595110-9EDF-175B-1FCC-CD7FD71F7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011" y="4685097"/>
            <a:ext cx="261359" cy="261359"/>
          </a:xfrm>
          <a:prstGeom prst="rect">
            <a:avLst/>
          </a:prstGeom>
        </p:spPr>
      </p:pic>
      <p:pic>
        <p:nvPicPr>
          <p:cNvPr id="16" name="그래픽 15" descr="배지 단색으로 채워진">
            <a:extLst>
              <a:ext uri="{FF2B5EF4-FFF2-40B4-BE49-F238E27FC236}">
                <a16:creationId xmlns:a16="http://schemas.microsoft.com/office/drawing/2014/main" id="{AA44CAB9-7DBA-C9D0-AD12-0D945D589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6189" y="2435937"/>
            <a:ext cx="265176" cy="265176"/>
          </a:xfrm>
          <a:prstGeom prst="rect">
            <a:avLst/>
          </a:prstGeom>
        </p:spPr>
      </p:pic>
      <p:pic>
        <p:nvPicPr>
          <p:cNvPr id="20" name="그래픽 19" descr="배지 단색으로 채워진">
            <a:extLst>
              <a:ext uri="{FF2B5EF4-FFF2-40B4-BE49-F238E27FC236}">
                <a16:creationId xmlns:a16="http://schemas.microsoft.com/office/drawing/2014/main" id="{0AF7100B-5EBE-4C35-BB96-F5284AB04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2908" y="4706152"/>
            <a:ext cx="265176" cy="2651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327B28-5DCD-F185-27CD-0E2C07BC08BA}"/>
              </a:ext>
            </a:extLst>
          </p:cNvPr>
          <p:cNvSpPr/>
          <p:nvPr/>
        </p:nvSpPr>
        <p:spPr>
          <a:xfrm flipV="1">
            <a:off x="455280" y="451691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160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검색 및 등록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85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 검색</a:t>
            </a:r>
            <a:endParaRPr lang="en-US" altLang="ko-KR" sz="9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네트워크에 연결된 컨트롤러를 검색할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검색을 클릭합니다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검색된 목록에서 설정할 컨트롤러의 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MAC Address(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 상판에 표기</a:t>
            </a:r>
            <a:r>
              <a:rPr lang="ko-KR" altLang="en-US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됨</a:t>
            </a: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확인하여 선택한 후 두 번 클릭해서 하단목록으로 이동합니다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주의사항</a:t>
            </a:r>
            <a:endParaRPr lang="en-US" altLang="ko-KR" sz="900" b="1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 검색은 동일 네트워크에 접속되어 있는 컨트롤러만 검색됩니다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만약 다른 네트워크에 연결되어 있다면 동일 네트워크에 연결하여 설정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을 진행하기 바랍니다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주의사항</a:t>
            </a:r>
            <a:endParaRPr lang="en-US" altLang="ko-KR" sz="900" b="1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주소로 장치 검색은 동일 네트워크에서 컨트롤러의 네트워크 정보를 설정한 후 원격지에 설치되어 있을 때 사용할 수 있습니다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컨트롤러에 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정한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주소를 입력하고 검색을 클릭하면 해당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대한 컨트롤러가 검색됩니다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3. 2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번 과정을 반복하여 설정할 컨트롤러를 모두 하단목록으로 이동합니다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28DE8C-24B1-AE90-5799-0F49313DF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32" y="3760390"/>
            <a:ext cx="3605304" cy="28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929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네트워크 정보 변경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824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네트워크 정보를 설치 장소의 네트워크 환경에 적합하도록 설정할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등록할 장치 목록에서 네트워크 정보를 설정할 컨트롤러를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선택한 컨트롤러 정보가 중간에 표시됩니다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운영 방식을 선택할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        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개의 출입문 제어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운영의 경우 리더기는 입구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출구로 운영 하도록 설정되며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4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개의 출입문 제어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운영의 경우 리더기는 입구에만 운영 되도록    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        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자동으로 설정됩니다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출입문 제어 및 운영 방식을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     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3.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출입문 유형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IP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주소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서브넷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마스크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게이트웨이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접속포트를 설치환경에 적합하도록 변경합니다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      4.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네트워크 정보 설정을 클릭합니다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저장을 클릭합니다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(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등록하는 컨트롤러의 대수에 따라 저장 시간이 오래 걸릴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주의사항</a:t>
            </a:r>
            <a:endParaRPr lang="en-US" altLang="ko-KR" sz="900" b="1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컨트롤러를 교체하는 경우 신규 컨트롤러의 네트워크 정보만 변경하면 되므로 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네트워크 정보 </a:t>
            </a:r>
            <a:r>
              <a:rPr lang="ko-KR" altLang="en-US" sz="900" b="1" u="sng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설정까지만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하면 됩니다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840882-4063-683C-4C08-142F68C1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57" y="3777481"/>
            <a:ext cx="3605305" cy="28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567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정보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572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신규 등록 및 세부 기능을 설정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 검색 기능을 통해 자동으로 설정했으면 아래의 단계에 따라서 세부 정보를 설정할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메인화면에서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‘</a:t>
            </a:r>
            <a:r>
              <a:rPr lang="ko-KR" altLang="en-US" sz="9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장치 정보 </a:t>
            </a:r>
            <a:r>
              <a:rPr lang="ko-KR" altLang="en-US" sz="9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’을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실행합니다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세부 기능을 설정하는 방법을 설명합니다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장치 리스트에서 컨트롤러를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 정보 관리에서 컨트롤러에 대한 세부 정보를 설정하고 저장합니다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모든 설정이 완료되면 업로드를 클릭해 컨트롤러로 업로드 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주의사항</a:t>
            </a:r>
            <a:endParaRPr lang="en-US" altLang="ko-KR" sz="900" b="1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 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업로드는 통신 프로그램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메인 프로그램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 실행되어 있어야 동작합니다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ADA36-D688-7EB5-6F9C-5444C4E6B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227" y="3560042"/>
            <a:ext cx="4781373" cy="30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249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정보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2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인증 서버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19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2</a:t>
            </a:r>
            <a:r>
              <a:rPr lang="ko-KR" altLang="en-US" sz="1100" b="1" kern="100" dirty="0" err="1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차인증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b="1" u="sng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b="1" u="sng" kern="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차인증</a:t>
            </a:r>
            <a:r>
              <a:rPr lang="ko-KR" altLang="en-US" sz="900" b="1" u="sng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b="1" u="sng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서버를 이용하여 출입통제를 하는 경우 컨트롤러</a:t>
            </a:r>
            <a:r>
              <a:rPr lang="ko-KR" altLang="en-US" sz="900" b="1" u="sng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</a:t>
            </a:r>
            <a:r>
              <a:rPr lang="en-US" altLang="ko-KR" sz="900" b="1" u="sng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b="1" u="sng" kern="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차인증</a:t>
            </a:r>
            <a:r>
              <a:rPr lang="ko-KR" altLang="en-US" sz="900" b="1" u="sng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서버 정보를 입력해야 합니다</a:t>
            </a:r>
            <a:r>
              <a:rPr lang="en-US" altLang="ko-KR" sz="900" b="1" u="sng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  <a:endParaRPr lang="en-US" altLang="ko-KR" sz="900" b="1" u="sng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메인화면에서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‘장치 정보 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설정’을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실행합니다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세부 기능을 설정하는 방법을 설명합니다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장치 리스트에서 컨트롤러를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 정보 관리 화면에서 하단에 있는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차인증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서버주소와 접속포트를 설정하고 저장합니다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3.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모든 설정이 완료되면 업로드를 클릭해 컨트롤러로 업로드 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E918C-A9BF-D57E-E9DB-ED2F1529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94" y="2969664"/>
            <a:ext cx="4641350" cy="36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375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출입문 정보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19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출입문 정보 설정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출입문 정보를 설정할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장치 리스트로 출입문을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출입문 관리에서 출입문에 대한 세부 정보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출입문 이름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위치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지역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),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위치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층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))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설정합니다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입구리더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출구리더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출입문 </a:t>
            </a:r>
            <a:r>
              <a:rPr lang="ko-KR" altLang="en-US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컨택장치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출입문 잠금장치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출입문 퇴실장치 등을 확인합니다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 등록시에 자동으로 등록된 장치들이며 해당 장치 포트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번지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맞게 실제로 해당 장치를 설치하면 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DD529-D2A6-0F74-5F22-A0BB47DF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06" y="2902205"/>
            <a:ext cx="4923232" cy="38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22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170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리더정보 설정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 정보를 설정할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장치 리스트에서 설정할 리더를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 관리에서 리더에 대한 세부 정보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 이름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설정합니다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3. ‘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경보 </a:t>
            </a:r>
            <a:r>
              <a:rPr lang="ko-KR" altLang="en-US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알림창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사용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’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을 설정하면 해당 리더에 경보사항이 발생하면 이벤트 모니터링시에 별도의 이벤트 경고 화면을 보여줍니다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설정 정보를 컨트롤러에 바로 적용하려면 업로드를 클릭해 컨트롤러로 업로드 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CE7B9-15FF-608C-4E4E-23A5F5FD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01" y="2614691"/>
            <a:ext cx="5227295" cy="40831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8D56C7-8D2D-6711-AF1B-4FC1DB95748F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 정보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2813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19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리더정보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주요 기능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 정보에서 주요 기능 등을 설정할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Wiegand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타입</a:t>
            </a:r>
            <a:endParaRPr lang="en-US" altLang="ko-KR" sz="900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카드를 리더기에 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읽었을때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컨트롤러에서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처리하는 카드번호가 사용하려는 카드번호가 다른 경우가 발생합니다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신규현장에 신규카드와 신규리더기가 설치되는 경우에는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Wiegand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타입을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‘0-Auto’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로 사용하면 되지만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기존 출입카드 번호를 활용해야 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        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하는 현장의 경우 또는 기존 설치된 리더기와 신규 리더기에서 처리하는 카드번호가 다른 경우 리더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Wiegand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타입을 변경하여 기존 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        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카드번호와 같은 번호로 처리할 수 있도록 해야 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470A4-E15C-BB11-0859-2834FE2F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38" y="2902204"/>
            <a:ext cx="4931909" cy="38454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F8D418-AD29-F93D-6D9E-3089323A571F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 정보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454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 정보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859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리더정보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주요 기능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리더 정보에서 주요 기능 등을 설정할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Anti </a:t>
            </a:r>
            <a:r>
              <a:rPr lang="en-US" altLang="ko-KR" sz="900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모드</a:t>
            </a:r>
            <a:endParaRPr lang="en-US" altLang="ko-KR" sz="900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Anti </a:t>
            </a:r>
            <a:r>
              <a:rPr lang="en-US" altLang="ko-KR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기능을 사용하기 위해서는 리더설정에서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Anti </a:t>
            </a:r>
            <a:r>
              <a:rPr lang="en-US" altLang="ko-KR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Passback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모드를 설정해야 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-. Anti-</a:t>
            </a:r>
            <a:r>
              <a:rPr lang="en-US" altLang="ko-KR" sz="9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(APB) </a:t>
            </a:r>
            <a:r>
              <a:rPr lang="ko-KR" altLang="en-US" sz="9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종류</a:t>
            </a:r>
            <a:endParaRPr lang="en-US" altLang="ko-KR" sz="9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. </a:t>
            </a:r>
            <a:r>
              <a:rPr lang="en-US" altLang="ko-KR" sz="900" kern="1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Soft Anti </a:t>
            </a:r>
            <a:r>
              <a:rPr lang="en-US" altLang="ko-KR" sz="900" kern="1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APB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위반이 발생했을 때 출입자는 정상적으로 출입을 할 수 있지만 이벤트로만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APB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위반 발생을 표시하는 기능</a:t>
            </a:r>
            <a:endParaRPr lang="en-US" altLang="ko-KR" sz="900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en-US" altLang="ko-KR" sz="900" kern="1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Timed Anti </a:t>
            </a:r>
            <a:r>
              <a:rPr lang="en-US" altLang="ko-KR" sz="900" kern="100" dirty="0" err="1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APB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위반이 발생한 이후에는 출입을 하지 못하지만 지정한 시간이후에는 자동으로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APB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위반이 초기화되는 기능</a:t>
            </a:r>
            <a:endParaRPr lang="en-US" altLang="ko-KR" sz="900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       (</a:t>
            </a:r>
            <a:r>
              <a:rPr lang="ko-KR" altLang="en-US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출입게이트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식수리더 등에서 사용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)</a:t>
            </a:r>
            <a:endParaRPr lang="ko-KR" alt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en-US" altLang="ko-KR" sz="900" kern="1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Hard Anti </a:t>
            </a:r>
            <a:r>
              <a:rPr lang="en-US" altLang="ko-KR" sz="900" kern="100" dirty="0" err="1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APB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위반이 발생했을 때 출입자는 출입이 되지 않으며 이벤트도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APB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위반 발생을 표시하는 기능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AA8F3-4ED3-0E29-A07D-0E53EE00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57" y="3530618"/>
            <a:ext cx="6097424" cy="30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537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생체 단말기 운영 설정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34728" y="2844771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699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생체 인식리더 정보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572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인식 장치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</a:t>
            </a:r>
            <a:r>
              <a:rPr lang="en-US" altLang="ko-KR" sz="1100" b="1" kern="1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BioStation</a:t>
            </a:r>
            <a:r>
              <a:rPr lang="ko-KR" altLang="en-US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2, TSG,</a:t>
            </a:r>
            <a:r>
              <a:rPr lang="ko-KR" altLang="en-US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KJ)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해당 리더 포트에 지문인식장치를 연결하여 사용하는 경우 지문인식장치 정보를 설정합니다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장치 리스트에서 리더를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지문인식장치 탭을 클릭합니다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지문인식장치 모델을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사용을 체크합니다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지문장치의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ID, IP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주소 그리고 포트를 설정합니다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접속 테스트를 클릭해 접속 여부를 확인합니다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6.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D3736-4ED4-5B5F-5598-3B43CB06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14" y="3477234"/>
            <a:ext cx="6640083" cy="31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5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257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 시스템 용어 설명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DDDD4B-17A7-4E8B-8AEA-3CA46613A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346363"/>
              </p:ext>
            </p:extLst>
          </p:nvPr>
        </p:nvGraphicFramePr>
        <p:xfrm>
          <a:off x="520088" y="797507"/>
          <a:ext cx="8229207" cy="34711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1550">
                  <a:extLst>
                    <a:ext uri="{9D8B030D-6E8A-4147-A177-3AD203B41FA5}">
                      <a16:colId xmlns:a16="http://schemas.microsoft.com/office/drawing/2014/main" val="628009494"/>
                    </a:ext>
                  </a:extLst>
                </a:gridCol>
                <a:gridCol w="6927657">
                  <a:extLst>
                    <a:ext uri="{9D8B030D-6E8A-4147-A177-3AD203B41FA5}">
                      <a16:colId xmlns:a16="http://schemas.microsoft.com/office/drawing/2014/main" val="3511422831"/>
                    </a:ext>
                  </a:extLst>
                </a:gridCol>
              </a:tblGrid>
              <a:tr h="2194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983455"/>
                  </a:ext>
                </a:extLst>
              </a:tr>
              <a:tr h="499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경보 설정</a:t>
                      </a:r>
                      <a:r>
                        <a:rPr lang="en-US" altLang="ko-KR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별도의 경보설정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해제 카드를 등록해 경보설정 카드를 인식하면 </a:t>
                      </a:r>
                      <a:r>
                        <a:rPr lang="ko-KR" altLang="en-US" sz="900" b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컨트톨러의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입력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 </a:t>
                      </a:r>
                      <a:r>
                        <a:rPr lang="ko-KR" altLang="en-US" sz="900" b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설저에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따라 동작 범위 설정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동작하여 각종 </a:t>
                      </a:r>
                      <a:r>
                        <a:rPr lang="ko-KR" altLang="en-US" sz="900" b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센서등의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동작 감시가 가능하고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경보해제 카드를 인식하면 컨트롤러의 입력동작이 해제되어 감시센서들의 신호를 인식하지 않는 기능</a:t>
                      </a:r>
                    </a:p>
                    <a:p>
                      <a:pPr latinLnBrk="1"/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또한 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3rd party 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알람 시스템으로 출력을 통해 경보설정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해제 상태를 통지하여 해당 알람 시스템이 동작하도록 할 수 있는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24412"/>
                  </a:ext>
                </a:extLst>
              </a:tr>
              <a:tr h="499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보안이 높아야 하는 특정 출입문이나 전체 출입문에 대해 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개의 카드가 인증이 되어야 출입문이 개방되는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073497"/>
                  </a:ext>
                </a:extLst>
              </a:tr>
              <a:tr h="499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인터락</a:t>
                      </a:r>
                      <a:r>
                        <a:rPr lang="en-US" altLang="ko-KR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맨트랙</a:t>
                      </a:r>
                      <a:endParaRPr lang="en-US" altLang="ko-KR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(Interlock/Man traps) </a:t>
                      </a:r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개의 출입문에 대해 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개의 출입문이 열리면 다른 한 개의 출입문이 개방되지 않고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개방된 출입문이 닫히면 다른 한 개의 출입문이 개방되는 기능</a:t>
                      </a:r>
                    </a:p>
                    <a:p>
                      <a:pPr latinLnBrk="1"/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개의 출입문에 대해서는 양방향으로 동작이 가능하도록 설정을 통해 기본 기능으로 동작이 가능함</a:t>
                      </a:r>
                    </a:p>
                    <a:p>
                      <a:pPr latinLnBrk="1"/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일반적으로 반도체 제조공장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제약회사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연구소 및 </a:t>
                      </a:r>
                      <a:r>
                        <a:rPr lang="ko-KR" altLang="en-US" sz="900" b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병원등에서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먼지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세균</a:t>
                      </a:r>
                      <a:r>
                        <a:rPr lang="en-US" altLang="ko-KR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바이러스등의</a:t>
                      </a:r>
                      <a:r>
                        <a:rPr lang="ko-KR" altLang="en-US" sz="9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유출을 최소화 하기 위해 사용하는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217446"/>
                  </a:ext>
                </a:extLst>
              </a:tr>
              <a:tr h="499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출력동작모드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일반적인 시스템은 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ON/OFF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두 가지 동작만 가능하나 출력동작이 다양한 시나리오로 필요하는 중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대형급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출입통제 시스템이나 보안이 중요한 시설의 경우 응용 사용이 가능하다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9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ON: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동작상태</a:t>
                      </a:r>
                    </a:p>
                    <a:p>
                      <a:pPr latinLnBrk="1"/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OFF: </a:t>
                      </a:r>
                      <a:r>
                        <a:rPr lang="ko-KR" altLang="en-US" sz="9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미동작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상태</a:t>
                      </a:r>
                    </a:p>
                    <a:p>
                      <a:pPr latinLnBrk="1"/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 COUNT: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지정한 횟수와 시간동안 반복해서 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ON/OFF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동작을 자동 수행</a:t>
                      </a:r>
                    </a:p>
                    <a:p>
                      <a:pPr latinLnBrk="1"/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 STAY: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동작 상태를 유지</a:t>
                      </a:r>
                    </a:p>
                    <a:p>
                      <a:pPr latinLnBrk="1"/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 LOCK: OFF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상태를 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UNLOCK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출력이 </a:t>
                      </a:r>
                      <a:r>
                        <a:rPr lang="ko-KR" altLang="en-US" sz="9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들어올때까지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유지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다른 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ON/OFF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 상태와 무방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/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일종의 출입문 폐쇄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해제 기능</a:t>
                      </a:r>
                    </a:p>
                    <a:p>
                      <a:pPr latinLnBrk="1"/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 TOGGLE: </a:t>
                      </a:r>
                      <a:r>
                        <a:rPr lang="ko-KR" altLang="en-US" sz="9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락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언락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상태를 반대로 반복 동작</a:t>
                      </a:r>
                    </a:p>
                    <a:p>
                      <a:pPr latinLnBrk="1"/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 LATCH: ON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상태를 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UNLATCH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</a:t>
                      </a:r>
                      <a:r>
                        <a:rPr lang="ko-KR" altLang="en-US" sz="9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들어올때까지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유지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다른 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ON/OFF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 상태와 무방 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일종의 출입문 완전개방</a:t>
                      </a:r>
                      <a:r>
                        <a:rPr lang="en-US" altLang="ko-KR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9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해제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199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91B37A9-5941-0D3F-A53D-4133982F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88" y="4496524"/>
            <a:ext cx="3072361" cy="1999122"/>
          </a:xfrm>
          <a:prstGeom prst="rect">
            <a:avLst/>
          </a:prstGeom>
        </p:spPr>
      </p:pic>
      <p:sp>
        <p:nvSpPr>
          <p:cNvPr id="15" name="Rectangle 38">
            <a:extLst>
              <a:ext uri="{FF2B5EF4-FFF2-40B4-BE49-F238E27FC236}">
                <a16:creationId xmlns:a16="http://schemas.microsoft.com/office/drawing/2014/main" id="{F900EBBD-709D-48D9-D6D1-48DAEACA5B72}"/>
              </a:ext>
            </a:extLst>
          </p:cNvPr>
          <p:cNvSpPr/>
          <p:nvPr/>
        </p:nvSpPr>
        <p:spPr>
          <a:xfrm>
            <a:off x="6469193" y="5324589"/>
            <a:ext cx="1969957" cy="1041536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7E541-2FC9-E15E-CA10-64786CEC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422" y="4496524"/>
            <a:ext cx="4946873" cy="1946540"/>
          </a:xfrm>
          <a:prstGeom prst="rect">
            <a:avLst/>
          </a:prstGeom>
        </p:spPr>
      </p:pic>
      <p:sp>
        <p:nvSpPr>
          <p:cNvPr id="6" name="Rectangle 38">
            <a:extLst>
              <a:ext uri="{FF2B5EF4-FFF2-40B4-BE49-F238E27FC236}">
                <a16:creationId xmlns:a16="http://schemas.microsoft.com/office/drawing/2014/main" id="{5379A4C0-41D4-C716-93B6-86BE4F779341}"/>
              </a:ext>
            </a:extLst>
          </p:cNvPr>
          <p:cNvSpPr/>
          <p:nvPr/>
        </p:nvSpPr>
        <p:spPr>
          <a:xfrm>
            <a:off x="5839191" y="5653433"/>
            <a:ext cx="2910104" cy="789631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80E69F7D-92AF-71B7-823E-453C2031F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777" y="4262324"/>
            <a:ext cx="261359" cy="261359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03E2F9FC-BE53-8544-6A25-817D88B76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532" y="4262324"/>
            <a:ext cx="265176" cy="265176"/>
          </a:xfrm>
          <a:prstGeom prst="rect">
            <a:avLst/>
          </a:prstGeom>
        </p:spPr>
      </p:pic>
      <p:pic>
        <p:nvPicPr>
          <p:cNvPr id="16" name="그래픽 15" descr="배지 1 단색으로 채워진">
            <a:extLst>
              <a:ext uri="{FF2B5EF4-FFF2-40B4-BE49-F238E27FC236}">
                <a16:creationId xmlns:a16="http://schemas.microsoft.com/office/drawing/2014/main" id="{4843C343-81F7-E10C-CD83-1A043BC71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088" y="1387218"/>
            <a:ext cx="261359" cy="261359"/>
          </a:xfrm>
          <a:prstGeom prst="rect">
            <a:avLst/>
          </a:prstGeom>
        </p:spPr>
      </p:pic>
      <p:pic>
        <p:nvPicPr>
          <p:cNvPr id="17" name="그래픽 16" descr="배지 단색으로 채워진">
            <a:extLst>
              <a:ext uri="{FF2B5EF4-FFF2-40B4-BE49-F238E27FC236}">
                <a16:creationId xmlns:a16="http://schemas.microsoft.com/office/drawing/2014/main" id="{D9CB645E-9149-7CBC-64DF-5ED167DB3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088" y="3296412"/>
            <a:ext cx="265176" cy="265176"/>
          </a:xfrm>
          <a:prstGeom prst="rect">
            <a:avLst/>
          </a:prstGeom>
        </p:spPr>
      </p:pic>
      <p:sp>
        <p:nvSpPr>
          <p:cNvPr id="18" name="Rectangle 38">
            <a:extLst>
              <a:ext uri="{FF2B5EF4-FFF2-40B4-BE49-F238E27FC236}">
                <a16:creationId xmlns:a16="http://schemas.microsoft.com/office/drawing/2014/main" id="{9391B40B-F6DA-ACF5-C8ED-0E0410536069}"/>
              </a:ext>
            </a:extLst>
          </p:cNvPr>
          <p:cNvSpPr/>
          <p:nvPr/>
        </p:nvSpPr>
        <p:spPr>
          <a:xfrm>
            <a:off x="488777" y="5637367"/>
            <a:ext cx="3103672" cy="858279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B211E2-50CE-0353-512C-0A5B7DCA1111}"/>
              </a:ext>
            </a:extLst>
          </p:cNvPr>
          <p:cNvSpPr/>
          <p:nvPr/>
        </p:nvSpPr>
        <p:spPr>
          <a:xfrm flipV="1">
            <a:off x="455280" y="438812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3616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생체 인식리더 정보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284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얼굴 인식 장치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(AC4000/5000, UBIO-</a:t>
            </a:r>
            <a:r>
              <a:rPr lang="en-US" altLang="ko-KR" sz="1100" b="1" kern="1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XPro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2)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해당 리더 포트에 지문인식장치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(AC4000/5000),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얼굴통합장치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(UBIO-XPro2)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연결하여 사용하는 경우 지문인식장치 정보를 설정합니다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장치 리스트에서 리더를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지문인식장치 탭을 클릭합니다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지문인식장치 모델을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사용을 체크합니다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지문장치의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ID, IP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주소 그리고 포트를 설정합니다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접속 테스트를 클릭해 접속 여부를 확인합니다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출입통제시스템 운영 프로그램을 재실행합니다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재실행하게 되면 생체인식 장치 통신 모듈이 실행됩니다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5E0D7-2DBD-B792-DC5B-CCA8D68FA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5" y="3189720"/>
            <a:ext cx="5888052" cy="2671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B1B606-56D7-AE9D-B6E1-ECC6A1DB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343" y="3189720"/>
            <a:ext cx="2524240" cy="26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646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생체 인식리더 정보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1294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얼굴 통합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인식 장치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(AC4000/5000, UBIO-</a:t>
            </a:r>
            <a:r>
              <a:rPr lang="en-US" altLang="ko-KR" sz="1100" b="1" kern="1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XPro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2)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AC4000/5000, UBIO-</a:t>
            </a:r>
            <a:r>
              <a:rPr lang="en-US" altLang="ko-KR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XPro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2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계열의 생체인식 장치를 사용할 경우 서버에서 별도의 통신 모듈이 실행됩니다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이를 통해 접속상태 및 통신 결과를 확인할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생체인식장치 통신 모듈이 실행되면 통신 모듈은 생체인식장치가 접속되길 대기하고 접속을 시도하면 연결을 허용합니다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5BAC0E-45F4-DEDF-A729-BC7ADAF8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97" y="2273241"/>
            <a:ext cx="3198300" cy="35600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6A6428-E8E7-B9AD-646B-47B1C9614511}"/>
              </a:ext>
            </a:extLst>
          </p:cNvPr>
          <p:cNvSpPr txBox="1"/>
          <p:nvPr/>
        </p:nvSpPr>
        <p:spPr>
          <a:xfrm>
            <a:off x="599043" y="5907580"/>
            <a:ext cx="8089680" cy="719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주의 사항</a:t>
            </a:r>
            <a:r>
              <a:rPr lang="en-US" altLang="ko-KR" sz="11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!</a:t>
            </a:r>
            <a:endParaRPr lang="ko-KR" altLang="en-US" sz="1100" b="1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AC4000/5000, UBIO-XPro2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의 경우 지문인식장치에서 출입통제 서버 방향으로 접속하는 방식입니다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따라서 출입통제서버의 방화벽을 해제하거나 방화벽 설정에서 지문인식장치들의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주소를 예외 처리하여 지문인식장치가 출입통제 서버 방향으로 접속 가능하도록 해야 합니다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87737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생체 인식리더 정보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6053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얼굴 통합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인식 장치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(AC4000/5000, UBIO-</a:t>
            </a:r>
            <a:r>
              <a:rPr lang="en-US" altLang="ko-KR" sz="1100" b="1" kern="1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XPro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2)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AC4000/5000, UBIO-</a:t>
            </a:r>
            <a:r>
              <a:rPr lang="en-US" altLang="ko-KR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XPro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2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계열의 생체인식 장치를 사용할 경우 서버에서 별도의 통신 모듈이 실행됩니다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이를 통해 접속상태 및 통신 결과를 확인할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생체인식장치 통신 모듈이 실행되면 통신 모듈은 생체인식장치가 접속되길 대기하고 접속을 시도하면 연결을 허용합니다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생체인식장치의 연결이 정상적으로 이루어지면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‘Terminals’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란에 </a:t>
            </a:r>
            <a:r>
              <a:rPr lang="ko-KR" altLang="en-US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접속완료된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장치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와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주소가 나타나고 하단에 메시지도 표시됩니다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연결이 되지 않는 장치가 있다면 생체인식장치에서 네트워크 설정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-&gt;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서버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확인하거나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네트워크 상태 그리고 서버의 방화벽을 확인합니다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						-. Error Code</a:t>
            </a:r>
            <a:r>
              <a:rPr lang="ko-KR" altLang="en-US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따른 조치 방법</a:t>
            </a:r>
            <a:endParaRPr lang="en-US" altLang="ko-KR" sz="900" b="1" kern="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						   	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Code 0000: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정상 동작</a:t>
            </a: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							Code 0006: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서버가 시작 상태가 아님</a:t>
            </a: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								     Server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Start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버튼을 클릭하거나 프로그램 재시작</a:t>
            </a: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							Code 0007: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해당 단말기가 연결되어 있지 않음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								    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해결방법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FAQ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참조</a:t>
            </a: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							Code </a:t>
            </a:r>
            <a:r>
              <a:rPr lang="ko-KR" altLang="en-US" sz="9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그외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FAQ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참조</a:t>
            </a: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						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dirty="0">
              <a:hlinkClick r:id="" action="ppaction://noaction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dirty="0">
                <a:hlinkClick r:id="" action="ppaction://noaction"/>
              </a:rPr>
              <a:t>    	    </a:t>
            </a:r>
            <a:r>
              <a:rPr lang="ko-KR" altLang="en-US" sz="900" dirty="0">
                <a:hlinkClick r:id="rId3"/>
              </a:rPr>
              <a:t>참조 </a:t>
            </a:r>
            <a:r>
              <a:rPr lang="en-US" altLang="ko-KR" sz="900" dirty="0">
                <a:hlinkClick r:id="rId3"/>
              </a:rPr>
              <a:t>(</a:t>
            </a:r>
            <a:r>
              <a:rPr lang="ko-KR" altLang="en-US" sz="900" dirty="0">
                <a:hlinkClick r:id="rId3"/>
              </a:rPr>
              <a:t>홈페이지 </a:t>
            </a:r>
            <a:r>
              <a:rPr lang="en-US" altLang="ko-KR" sz="900" dirty="0">
                <a:hlinkClick r:id="rId3"/>
              </a:rPr>
              <a:t>FAQ) : </a:t>
            </a:r>
            <a:r>
              <a:rPr lang="ko-KR" altLang="en-US" sz="900" dirty="0">
                <a:hlinkClick r:id="rId3"/>
              </a:rPr>
              <a:t>유니온 커뮤니티 지문인식기 사용시 오류 </a:t>
            </a:r>
            <a:r>
              <a:rPr lang="ko-KR" altLang="en-US" sz="900" dirty="0" err="1">
                <a:hlinkClick r:id="rId3"/>
              </a:rPr>
              <a:t>메세지번호에</a:t>
            </a:r>
            <a:r>
              <a:rPr lang="ko-KR" altLang="en-US" sz="900" dirty="0">
                <a:hlinkClick r:id="rId3"/>
              </a:rPr>
              <a:t> 따른 이유 </a:t>
            </a:r>
            <a:r>
              <a:rPr lang="en-US" altLang="ko-KR" sz="900" dirty="0">
                <a:hlinkClick r:id="rId3"/>
              </a:rPr>
              <a:t>(</a:t>
            </a:r>
            <a:r>
              <a:rPr lang="en-US" altLang="ko-KR" sz="900" dirty="0" err="1">
                <a:hlinkClick r:id="rId3"/>
              </a:rPr>
              <a:t>notion.site</a:t>
            </a:r>
            <a:r>
              <a:rPr lang="en-US" altLang="ko-KR" sz="900" dirty="0">
                <a:hlinkClick r:id="rId3"/>
              </a:rPr>
              <a:t>)                                                                 </a:t>
            </a: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					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55B4B2-9651-23F2-B60A-FD4447924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032" y="2939753"/>
            <a:ext cx="3221604" cy="34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460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생체 인식리더 정보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5894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얼굴 통합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인식 장치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(AC4000/5000, UBIO-</a:t>
            </a:r>
            <a:r>
              <a:rPr lang="en-US" altLang="ko-KR" sz="1100" b="1" kern="100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XPro</a:t>
            </a:r>
            <a:r>
              <a:rPr lang="en-US" altLang="ko-KR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2)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출입자 관리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출입자 등록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등록해제 및 출입자 관리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지문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생체인식 데이터 관리에서의 결과 상세</a:t>
            </a: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출입자 관리 및 지문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생체 데이터 관리에서의 처리 결과 확인 방법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데이터 처리가 정상적으로 이루어 질 경우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완료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‘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메시지가 나타나며 오류가 발생할 경우 아래의 화면이 나타납니다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  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결과 부분에 나타난 코드 값을 참조하여 조치합니다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또한 서버의 생체인식장치 통신 모듈에서도 오류 사항을 자세히 </a:t>
            </a:r>
            <a:r>
              <a:rPr lang="ko-KR" altLang="en-US" sz="900" b="1" kern="100" dirty="0" err="1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확인가능합니다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   -. Error Code</a:t>
            </a:r>
            <a:r>
              <a:rPr lang="ko-KR" altLang="en-US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에 따른 조치 방법</a:t>
            </a:r>
            <a:endParaRPr lang="en-US" altLang="ko-KR" sz="900" b="1" kern="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      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Code 0000: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정상 동작</a:t>
            </a: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      Code 0006: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서버가 시작 상태가 아님</a:t>
            </a: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	           Server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Start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버튼을 클릭하거나 프로그램 재시작</a:t>
            </a: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Code 0007: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해당 단말기가 연결되어 있지 않음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해결방법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FAQ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참조</a:t>
            </a:r>
            <a:endParaRPr lang="en-US" altLang="ko-KR" sz="9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     Code </a:t>
            </a:r>
            <a:r>
              <a:rPr lang="ko-KR" altLang="en-US" sz="9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그외</a:t>
            </a:r>
            <a:r>
              <a:rPr lang="en-US" altLang="ko-KR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FAQ </a:t>
            </a:r>
            <a:r>
              <a:rPr lang="ko-KR" altLang="en-US" sz="9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참조 </a:t>
            </a:r>
            <a:r>
              <a:rPr lang="en-US" altLang="ko-KR" sz="900" dirty="0">
                <a:hlinkClick r:id="rId3"/>
              </a:rPr>
              <a:t>(</a:t>
            </a:r>
            <a:r>
              <a:rPr lang="ko-KR" altLang="en-US" sz="900" dirty="0">
                <a:hlinkClick r:id="rId3"/>
              </a:rPr>
              <a:t>홈페이지 </a:t>
            </a:r>
            <a:r>
              <a:rPr lang="en-US" altLang="ko-KR" sz="900" dirty="0">
                <a:hlinkClick r:id="rId3"/>
              </a:rPr>
              <a:t>FAQ) : </a:t>
            </a:r>
            <a:r>
              <a:rPr lang="ko-KR" altLang="en-US" sz="900" dirty="0">
                <a:hlinkClick r:id="rId3"/>
              </a:rPr>
              <a:t>유니온 커뮤니티 지문인식기 사용시 오류 </a:t>
            </a:r>
            <a:r>
              <a:rPr lang="ko-KR" altLang="en-US" sz="900" dirty="0" err="1">
                <a:hlinkClick r:id="rId3"/>
              </a:rPr>
              <a:t>메세지번호에</a:t>
            </a:r>
            <a:r>
              <a:rPr lang="ko-KR" altLang="en-US" sz="900" dirty="0">
                <a:hlinkClick r:id="rId3"/>
              </a:rPr>
              <a:t> 따른 이유 </a:t>
            </a:r>
            <a:r>
              <a:rPr lang="en-US" altLang="ko-KR" sz="900" dirty="0">
                <a:hlinkClick r:id="rId3"/>
              </a:rPr>
              <a:t>(</a:t>
            </a:r>
            <a:r>
              <a:rPr lang="en-US" altLang="ko-KR" sz="900" dirty="0" err="1">
                <a:hlinkClick r:id="rId3"/>
              </a:rPr>
              <a:t>notion.site</a:t>
            </a:r>
            <a:r>
              <a:rPr lang="en-US" altLang="ko-KR" sz="900" dirty="0">
                <a:hlinkClick r:id="rId3"/>
              </a:rPr>
              <a:t>)</a:t>
            </a:r>
            <a:endParaRPr lang="en-US" altLang="ko-KR" sz="900" b="1" kern="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71C41-DB58-D9EB-85B7-E5C1D757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051" y="2640231"/>
            <a:ext cx="4465177" cy="225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1C93C4-FE3C-9D19-3694-03DA88211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996" y="2640231"/>
            <a:ext cx="3035355" cy="34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103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생체 인식리더 정보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284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얼굴 인식 장치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해당 리더 포트에 얼굴인식장치를 연결하여 사용하는 경우 얼굴인식장치 정보를 설정합니다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ko-KR" altLang="en-US" sz="9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얼굴 인식 장치의 경우 얼굴인식장치 탭을 클릭합니다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모델에서 사용할 장치를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사용을 체크합니다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4.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얼굴 인식 장치의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주소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포트번호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얼굴인식장치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ID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그리고 암호를 입력합니다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접속 테스트를 클릭해 접속 여부를 확인합니다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6.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6F958-D88C-B7F9-5FC8-71203349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03" y="3248963"/>
            <a:ext cx="7118965" cy="33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75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생체 인식리더 정보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284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홍채 인식 장치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컨트롤러의 해당 리더 포트에 홍채인식장치를 연결하여 사용하는 경우 홍채인식장치 정보를 설정합니다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ko-KR" altLang="en-US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홍채 인식 장치의 경우 홍채인식장치 탭을 클릭합니다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모델에서 사용할 장치를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사용을 체크합니다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홍채 인식 장치의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IP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주소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Security ID,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사용자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ID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그리고 암호를 입력합니다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접속 테스트를 클릭해 접속 여부를 확인합니다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719CF-4FE5-DDCA-93D8-555C967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95" y="3278390"/>
            <a:ext cx="7455299" cy="33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583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107721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슈프리마</a:t>
            </a:r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 단말기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Wiegand </a:t>
            </a:r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출력 설정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34728" y="2844771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8129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슈프리마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단말기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Wiegand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카드번호 출력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7475198" cy="244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 err="1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슈프리마</a:t>
            </a:r>
            <a:r>
              <a:rPr lang="ko-KR" altLang="en-US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단말기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카드번호 출력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(Wiegand)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    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1.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슈프리마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BioStation2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운영 프로그램을 설치하고 장치를 등록하고 운영 프로그램에서 해당 장치의 관리 화면으로 접속합니다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주의사항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!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BioStation2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 프로그램은 출입통제 운영프로그램과 같은 컴퓨터에 설치해서는 안되며 만약 같은 컴퓨터에 설치하게 된다면 얼굴단말기 설정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 완료된 후에 반드시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BioStation2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운영 프로그램을 삭제하여야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만약 출입통제시스템 운영프로그램과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BioStation2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 프로그램이 동시에 설치되어 있다면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BioStation2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 얼굴인식장치와 통신을 선점하기 때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문에 출입통제시스템에서 얼굴인식장치를 관리할 수 없습니다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출입통제시스템에서 얼굴인식단말기로 통신 관련 문제발생시 네트워크 점검과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BioStation2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 프로그램이 동작하고 있는지 확인이 필요합니다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	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     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2. BioStation2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 프로그램에서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위겐드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카드번호 출력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설정은 다음과 같이 설정하면 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7654F7-7646-5E62-3406-7A2797B1B0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06"/>
          <a:stretch/>
        </p:blipFill>
        <p:spPr bwMode="auto">
          <a:xfrm>
            <a:off x="1346756" y="3566641"/>
            <a:ext cx="4600988" cy="29123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794616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슈프리마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단말기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Wiegand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카드번호 출력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43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 err="1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슈프리마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단말기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카드번호 출력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(Wiegand)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설정</a:t>
            </a:r>
          </a:p>
        </p:txBody>
      </p:sp>
      <p:pic>
        <p:nvPicPr>
          <p:cNvPr id="2" name="Picture 1" descr="Biostar 2 &#10;Wiegand &#10;Wiegand &#10;Wiegand ID &#10;26 bit SIA standard-HI 0301 &#10;HID 37 bit-HI 0302 &#10;HID 37 bit-HI 0304 &#10;HID corporate 1000 &#10;HID corporate 1000 48bit &#10;34Bits ">
            <a:extLst>
              <a:ext uri="{FF2B5EF4-FFF2-40B4-BE49-F238E27FC236}">
                <a16:creationId xmlns:a16="http://schemas.microsoft.com/office/drawing/2014/main" id="{BFD06496-2547-74B9-B55A-D121D9B53F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41" y="1421421"/>
            <a:ext cx="5724582" cy="200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BioSta『 2 &#10;㉧ 설경 &#10;• 34Bits &#10;정보 &#10;• 이름 &#10;• 설명 &#10;• 홍 비트 &#10;• 식별 코드 필드 &#10;• ID 필드 &#10;모니터팅 &#10;• 패리티 비트 &#10;34B1ts &#10;ID 0 &#10;위지 &#10;시작 비트 &#10;시작 비트 &#10;시작 비트 &#10;종료 비트 &#10;종료 비트 &#10;종료 비트 &#10;로그아웃 &#10;+구가 &#10;+구가 &#10;확인 ">
            <a:extLst>
              <a:ext uri="{FF2B5EF4-FFF2-40B4-BE49-F238E27FC236}">
                <a16:creationId xmlns:a16="http://schemas.microsoft.com/office/drawing/2014/main" id="{FCC11AD5-4569-73C0-9F29-CDCDB24B2B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13" y="3555053"/>
            <a:ext cx="5731510" cy="2894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5268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슈프리마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단말기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Wiegand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카드번호 출력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43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 err="1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슈프리마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단말기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카드번호 출력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(Wiegand)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설정</a:t>
            </a:r>
          </a:p>
        </p:txBody>
      </p:sp>
      <p:pic>
        <p:nvPicPr>
          <p:cNvPr id="5" name="Picture 4" descr="BioSta『 2 &#10;모니터팅 &#10;㉧ 설경 &#10;[十] BioEntry P2 540388986 (192.168.55213) &#10;정보 &#10;• 장치 이름 &#10;• 장치ID &#10;• 펌웨어 버전 &#10;• 커널 버전 &#10;• 설경 초기화 &#10;• 표준 시간대 &#10;• 일광 절약 시간 &#10;시스템 &#10;• 날짜 및 시간 &#10;네트워크 &#10;TCP/IP &#10;口 DHCP 사용 &#10;• IP 주소 &#10;• 게이트웨이 &#10;• DNS 서버 주소 &#10;서버 통신 &#10;口 지하셔 서버 연 &#10;• 서버 주소 &#10;시리얼 통신 &#10;인증 &#10;인증 모드 &#10;• 전제 권한 &#10;• 서버 &#10;지문 &#10;• 1 :~ 보안 등급 &#10;• 센서 감도 &#10;• 템를릿 형식 &#10;• 센서 모드 &#10;CSN 카드 형식 &#10;• 포엇 종류 &#10;• Wiegand 형식 &#10;Wiegand 카드 형식 &#10;• Wiegand 형식 &#10;스마트 카드 레이아웃 &#10;• 레이아웃 &#10;관리자 &#10;• 모든 권한 &#10;• 사용자 관리 권한 &#10;• 장치 설정 권한 &#10;근태 관리 &#10;• 근다 모드 &#10;화면/소리 &#10;• LED 및 비쳐 &#10;작업 조건 및 동작 &#10;• 설경 &#10;Wiegand &#10;• 입출력 &#10;• 입력 형식 &#10;• 출력 모드 &#10;• 보안 템퍼 &#10;BioEntry P2 540388985 (192.158.55.213) &#10;540388986 &#10;1.0.1 [2018/03707 &#10;1.0.0 [2017/08717 &#10;모든 설정 &#10;2019/04/12 &#10;* 평일이 업그레이드 &#10;네트워크 자외 &#10;(UTC) 서유럽 표준시. 런던. 리스본. 카사클랗카 &#10;192.168.55.213 &#10;192.168.55. &#10;참지 기본값 &#10;Always &#10;Always &#10;() 사용 한 합 &#10;() 비활성 &#10;Suprema &#10;자동 &#10;Wiegand &#10;34B1ts &#10;|0#6 3481ts &#10;사용 한 합 &#10;이벤트 &#10;RTC 오류 &#10;힡력 다기 &#10;DHCP 다기 &#10;지문 스킨 &#10;카드 스킨 &#10;0 1 그 &#10;인증 실파 &#10;혙박 지문 인증 &#10;파란'격 &#10;닭은 파란색 &#10;• 장치 그를 &#10;• 장치 종류 &#10;• 하드웨어 버전 &#10;• 장김 &#10;서버와 시간 동기화 &#10;장치 시간 가져오기 &#10;• 서브넷 마스크 &#10;• 장치 포트 &#10;• 서버 포트 &#10;• 전송 속도 &#10;• 인증 대기 시간 &#10;• 스킨 대기 시간 &#10;• 1 :N Fast 모드 &#10;• 매집 대기 시간 &#10;• 등록 품질 경사 &#10;• 바이트 순서 &#10;이통 &#10;흐그m &#10;흐그m &#10;흐그m &#10;흐그m &#10;• 펄스 폭(vs) &#10;• 펄스 간æ(ps) &#10;로그아웃 &#10;모든 장지 &#10;BIOEntry P2 &#10;巳EP2-005 &#10;1.0.0 &#10;잠금 하자 &#10;시간 적용 &#10;255.255.255.0 &#10;51211 &#10;51212 &#10;1 1 5200 &#10;+구가 &#10;10 sec &#10;10 sec &#10;자동 &#10;C 사용 &#10;MSB &#10;+十가 &#10;+十가 &#10;+十가 &#10;흐」ms옌 &#10;흐」ms옌 &#10;흐」ms옌 &#10;졸 력 &#10;기본값 &#10;() 일반 &#10;• LED &#10;작업 조건 &#10;0x00 &#10;1000 &#10;口 모루 코드 &#10;口 작결 &#10;口 작결 &#10;口 작결 &#10;+구가 &#10;확인 ">
            <a:extLst>
              <a:ext uri="{FF2B5EF4-FFF2-40B4-BE49-F238E27FC236}">
                <a16:creationId xmlns:a16="http://schemas.microsoft.com/office/drawing/2014/main" id="{2F2B69E0-A981-C0FD-9E1C-1213568FF4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36"/>
          <a:stretch/>
        </p:blipFill>
        <p:spPr bwMode="auto">
          <a:xfrm>
            <a:off x="959649" y="1302341"/>
            <a:ext cx="3793213" cy="52620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83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73343" y="2844225"/>
            <a:ext cx="557710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컨트롤형  </a:t>
            </a:r>
            <a:r>
              <a:rPr lang="en-US" altLang="ko-KR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VS. </a:t>
            </a:r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일체형  비교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192697" y="293798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727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슈프리마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단말기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Wiegand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카드번호 출력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43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 err="1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슈프리마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단말기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카드번호 출력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(Wiegand)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설정</a:t>
            </a:r>
          </a:p>
        </p:txBody>
      </p:sp>
      <p:pic>
        <p:nvPicPr>
          <p:cNvPr id="2" name="Picture 1" descr="BioSta『 2 &#10;모니터팅 &#10;㉧ 설경 &#10;[十] BioEntry P2 540388986 (192.168.55213) &#10;정보 &#10;• 장치 이름 &#10;• 장치ID &#10;• 펌웨어 버전 &#10;• 커널 버전 &#10;• 설경 초기화 &#10;• 표준 시간대 &#10;• 일광 절약 시간 &#10;시스템 &#10;• 날짜 및 시간 &#10;네트워크 &#10;TCP/IP &#10;口 DHCP 사용 &#10;• IP 주소 &#10;• 게이트웨이 &#10;• DNS 서버 주소 &#10;서버 통신 &#10;口 지하셔 서버 연 &#10;• 서버 주소 &#10;시리얼 통신 &#10;인증 &#10;인증 모드 &#10;• 전제 권한 &#10;• 서버 &#10;지문 &#10;• 1 :~ 보안 등급 &#10;• 센서 감도 &#10;• 템를릿 형식 &#10;• 센서 모드 &#10;CSN 카드 형식 &#10;• 포엇 종류 &#10;• Wiegand 형식 &#10;Wiegand 카드 형식 &#10;• Wiegand 형식 &#10;스마트 카드 레이아웃 &#10;• 레이아웃 &#10;관리자 &#10;• 모든 권한 &#10;• 사용자 관리 권한 &#10;• 장치 설정 권한 &#10;근태 관리 &#10;• 근다 모드 &#10;화면/소리 &#10;• LED 및 비쳐 &#10;작업 조건 및 동작 &#10;• 설경 &#10;Wiegand &#10;• 입출력 &#10;• 입력 형식 &#10;• 출력 모드 &#10;• 보안 템퍼 &#10;BioEntry P2 540388985 (192.158.55.213) &#10;540388986 &#10;1.0.1 [2018/03707 &#10;1.0.0 [2017/08717 &#10;모든 설정 &#10;2019/04/12 &#10;* 평일이 업그레이드 &#10;네트워크 자외 &#10;(UTC) 서유럽 표준시. 런던. 리스본. 카사클랗카 &#10;192.168.55.213 &#10;192.168.55. &#10;참지 기본값 &#10;Always &#10;Always &#10;() 사용 한 합 &#10;() 비활성 &#10;Suprema &#10;자동 &#10;Wiegand &#10;34B1ts &#10;|0#6 3481ts &#10;사용 한 합 &#10;이벤트 &#10;RTC 오류 &#10;힡력 다기 &#10;DHCP 다기 &#10;지문 스킨 &#10;카드 스킨 &#10;0 1 그 &#10;인증 실파 &#10;혙박 지문 인증 &#10;파란'격 &#10;닭은 파란색 &#10;• 장치 그를 &#10;• 장치 종류 &#10;• 하드웨어 버전 &#10;• 장김 &#10;서버와 시간 동기화 &#10;장치 시간 가져오기 &#10;• 서브넷 마스크 &#10;• 장치 포트 &#10;• 서버 포트 &#10;• 전송 속도 &#10;• 인증 대기 시간 &#10;• 스킨 대기 시간 &#10;• 1 :N Fast 모드 &#10;• 매집 대기 시간 &#10;• 등록 품질 경사 &#10;• 바이트 순서 &#10;이통 &#10;흐그m &#10;흐그m &#10;흐그m &#10;흐그m &#10;• 펄스 폭(vs) &#10;• 펄스 간æ(ps) &#10;로그아웃 &#10;모든 장지 &#10;BIOEntry P2 &#10;巳EP2-005 &#10;1.0.0 &#10;잠금 하자 &#10;시간 적용 &#10;255.255.255.0 &#10;51211 &#10;51212 &#10;1 1 5200 &#10;+구가 &#10;10 sec &#10;10 sec &#10;자동 &#10;C 사용 &#10;MSB &#10;+十가 &#10;+十가 &#10;+十가 &#10;흐」ms옌 &#10;흐」ms옌 &#10;흐」ms옌 &#10;졸 력 &#10;기본값 &#10;() 일반 &#10;• LED &#10;작업 조건 &#10;0x00 &#10;1000 &#10;口 모루 코드 &#10;口 작결 &#10;口 작결 &#10;口 작결 &#10;+구가 &#10;확인 ">
            <a:extLst>
              <a:ext uri="{FF2B5EF4-FFF2-40B4-BE49-F238E27FC236}">
                <a16:creationId xmlns:a16="http://schemas.microsoft.com/office/drawing/2014/main" id="{8BAE0BCA-2778-21F1-48E0-7B9ECA3119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2"/>
          <a:stretch/>
        </p:blipFill>
        <p:spPr bwMode="auto">
          <a:xfrm>
            <a:off x="992344" y="1368515"/>
            <a:ext cx="5296516" cy="50377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38384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107721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FACE VI </a:t>
            </a:r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얼굴 단말기 연동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(</a:t>
            </a:r>
            <a:r>
              <a:rPr lang="ko-KR" altLang="en-US" sz="3200" b="1" dirty="0" err="1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그린아이티</a:t>
            </a:r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 도입 제품</a:t>
            </a:r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239672" y="2862527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824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얼굴인식기</a:t>
            </a:r>
            <a:r>
              <a:rPr kumimoji="0"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en-US" altLang="ko-KR" sz="1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FaceVI</a:t>
            </a:r>
            <a:r>
              <a:rPr kumimoji="0"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설정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단말기 설정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 descr="텍스트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8BE2A8A5-0AFF-0E03-B092-6E3B1F58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68" y="914082"/>
            <a:ext cx="2144395" cy="3856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733247" y="4940338"/>
            <a:ext cx="6968492" cy="1498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1.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단말기의 설정모드로 들어갑니다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2.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고급설정에서 서버 사용을 활성화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3. </a:t>
            </a:r>
            <a:r>
              <a:rPr lang="ko-KR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 주소를 입력합니다</a:t>
            </a:r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.(</a:t>
            </a:r>
            <a:r>
              <a:rPr lang="ko-KR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 주소는 출입통제 서버가 설치된 컴퓨터의 주소를 입력합니다</a:t>
            </a:r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.)</a:t>
            </a:r>
          </a:p>
          <a:p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 </a:t>
            </a:r>
            <a:r>
              <a:rPr lang="ko-KR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위겐드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사용을 활성화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 </a:t>
            </a:r>
          </a:p>
          <a:p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5. </a:t>
            </a:r>
            <a:r>
              <a:rPr lang="ko-KR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고급 설정 화면에서 나온 후 메뉴에서 재부팅을 선택해 단말기를 재부팅 합니다</a:t>
            </a:r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 사용</a:t>
            </a:r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 주소 입력 변경 및 </a:t>
            </a:r>
            <a:r>
              <a:rPr lang="ko-KR" altLang="ko-KR" sz="9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위겐드</a:t>
            </a:r>
            <a:r>
              <a:rPr lang="ko-KR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사용을 설정하면 반드시 단말기를 재부팅 해야 합니다</a:t>
            </a:r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.)</a:t>
            </a:r>
            <a:endParaRPr lang="ko-KR" altLang="en-US" sz="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59829B4E-AE5B-2141-DB09-D412F87D7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082" y="914082"/>
            <a:ext cx="2160270" cy="3825240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60008BE-5233-4821-45F4-E798F1152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772" y="914082"/>
            <a:ext cx="2225675" cy="38944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2D50DD-0258-7DF1-A5D5-1F16F860DE46}"/>
              </a:ext>
            </a:extLst>
          </p:cNvPr>
          <p:cNvSpPr/>
          <p:nvPr/>
        </p:nvSpPr>
        <p:spPr>
          <a:xfrm>
            <a:off x="786268" y="2293619"/>
            <a:ext cx="2160270" cy="62865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2611E2-4484-01C6-4608-C3A52819973B}"/>
              </a:ext>
            </a:extLst>
          </p:cNvPr>
          <p:cNvSpPr/>
          <p:nvPr/>
        </p:nvSpPr>
        <p:spPr>
          <a:xfrm>
            <a:off x="3427958" y="2857500"/>
            <a:ext cx="2160270" cy="57912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188AC6-7C85-7A4B-EAC2-C8AA1C384C2B}"/>
              </a:ext>
            </a:extLst>
          </p:cNvPr>
          <p:cNvSpPr/>
          <p:nvPr/>
        </p:nvSpPr>
        <p:spPr>
          <a:xfrm>
            <a:off x="6086473" y="3688079"/>
            <a:ext cx="2192973" cy="4152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7237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얼굴인식기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FaceVI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윈도우 방화벽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679132" y="4957225"/>
            <a:ext cx="6968492" cy="1093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1.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제어판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및 보안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-&gt;Windows Defender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방화벽 설정을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2.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왼쪽은 고급 설정을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3. </a:t>
            </a:r>
            <a:r>
              <a:rPr lang="ko-KR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인바운드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규칙에서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8080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포트를 예외처리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 </a:t>
            </a:r>
            <a:r>
              <a:rPr lang="ko-KR" altLang="ko-KR" sz="9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아웃바운드</a:t>
            </a:r>
            <a:r>
              <a:rPr lang="ko-KR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규칙에서</a:t>
            </a:r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8080 </a:t>
            </a:r>
            <a:r>
              <a:rPr lang="ko-KR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포트를 예외처리 합니다</a:t>
            </a:r>
            <a:r>
              <a:rPr lang="en-US" altLang="ko-KR" sz="9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37B692C-24E8-E889-9F70-7611703E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" y="1188548"/>
            <a:ext cx="3883307" cy="2344489"/>
          </a:xfrm>
          <a:prstGeom prst="rect">
            <a:avLst/>
          </a:prstGeom>
        </p:spPr>
      </p:pic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373626CF-1F4A-5706-4AB6-633936BD2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89" y="1348817"/>
            <a:ext cx="3637880" cy="2584474"/>
          </a:xfrm>
          <a:prstGeom prst="rect">
            <a:avLst/>
          </a:prstGeo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9040D3D-8346-F604-ED57-897902BD8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872" y="1453404"/>
            <a:ext cx="3753421" cy="282791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3D5939-765F-6C68-3B1C-1EE42FD8D267}"/>
              </a:ext>
            </a:extLst>
          </p:cNvPr>
          <p:cNvSpPr/>
          <p:nvPr/>
        </p:nvSpPr>
        <p:spPr>
          <a:xfrm>
            <a:off x="679133" y="2212482"/>
            <a:ext cx="814387" cy="11341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C7075-EFD5-90E4-91EB-D49BA68BB2C1}"/>
              </a:ext>
            </a:extLst>
          </p:cNvPr>
          <p:cNvSpPr/>
          <p:nvPr/>
        </p:nvSpPr>
        <p:spPr>
          <a:xfrm>
            <a:off x="2385005" y="1660511"/>
            <a:ext cx="560125" cy="9858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3494DB-85E2-4EE2-2BA0-1ECEB1093628}"/>
              </a:ext>
            </a:extLst>
          </p:cNvPr>
          <p:cNvSpPr/>
          <p:nvPr/>
        </p:nvSpPr>
        <p:spPr>
          <a:xfrm>
            <a:off x="4797743" y="1846722"/>
            <a:ext cx="814387" cy="11341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12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얼굴인식기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FaceVI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 프로그램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404233" y="3806434"/>
            <a:ext cx="4780326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latinLnBrk="1">
              <a:spcAft>
                <a:spcPts val="1000"/>
              </a:spcAft>
              <a:buFont typeface="+mj-lt"/>
              <a:buAutoNum type="arabicPeriod"/>
            </a:pP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출입통제 </a:t>
            </a:r>
            <a:r>
              <a:rPr lang="ko-KR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메인화면에서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장치 정보 설정을 실행합니다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marL="342900" lvl="0" indent="-342900" algn="l" latinLnBrk="1">
              <a:spcAft>
                <a:spcPts val="1000"/>
              </a:spcAft>
              <a:buFont typeface="+mj-lt"/>
              <a:buAutoNum type="arabicPeriod"/>
            </a:pP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정보 설정 왼쪽의 장치 리스트에서 얼굴단말기가 연결된 리더를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342900" lvl="0" indent="-342900" algn="l" latinLnBrk="1">
              <a:spcAft>
                <a:spcPts val="1000"/>
              </a:spcAft>
              <a:buFont typeface="+mj-lt"/>
              <a:buAutoNum type="arabicPeriod"/>
            </a:pP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오른쪽의 </a:t>
            </a:r>
            <a:r>
              <a:rPr lang="ko-KR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리더탭으로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이동합니다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342900" lvl="0" indent="-342900" algn="l" latinLnBrk="1">
              <a:spcAft>
                <a:spcPts val="1000"/>
              </a:spcAft>
              <a:buFont typeface="+mj-lt"/>
              <a:buAutoNum type="arabicPeriod"/>
            </a:pP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하단에 얼굴인식장치 탭을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342900" lvl="0" indent="-342900" algn="l" latinLnBrk="1">
              <a:spcAft>
                <a:spcPts val="1000"/>
              </a:spcAft>
              <a:buFont typeface="+mj-lt"/>
              <a:buAutoNum type="arabicPeriod"/>
            </a:pP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얼굴인식장치 모델을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모델에서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FaceVI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342900" lvl="0" indent="-342900" algn="l" latinLnBrk="1">
              <a:spcAft>
                <a:spcPts val="1000"/>
              </a:spcAft>
              <a:buFont typeface="+mj-lt"/>
              <a:buAutoNum type="arabicPeriod"/>
            </a:pP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사용을 체크합니다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342900" lvl="0" indent="-342900" algn="l" latinLnBrk="1">
              <a:spcAft>
                <a:spcPts val="1000"/>
              </a:spcAft>
              <a:buFont typeface="+mj-lt"/>
              <a:buAutoNum type="arabicPeriod"/>
            </a:pP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얼굴장치의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IP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주소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포트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접속암호를 입력합니다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얼굴인식장치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ID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는 임의의 번호 아무거나 넣어도 무방합니다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저장시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중복메시지가 나오면 다른 임의의 번호를 입력합니다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.)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342900" lvl="0" indent="-342900" algn="l" latinLnBrk="1">
              <a:spcAft>
                <a:spcPts val="1000"/>
              </a:spcAft>
              <a:buFont typeface="+mj-lt"/>
              <a:buAutoNum type="arabicPeriod"/>
            </a:pP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접속 테스트를 클릭해 접속 여부를 확인합니다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접속이 안되면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7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단계에서 설정한 정보가 </a:t>
            </a:r>
            <a:r>
              <a:rPr lang="ko-KR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올바른지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해당 얼굴단말기는 올바르게 셋팅이 되었는지 확인합니다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.)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342900" lvl="0" indent="-342900" algn="l" latinLnBrk="1">
              <a:spcAft>
                <a:spcPts val="1000"/>
              </a:spcAft>
              <a:buFont typeface="+mj-lt"/>
              <a:buAutoNum type="arabicPeriod"/>
            </a:pPr>
            <a:r>
              <a:rPr lang="ko-KR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 후 우측 화면의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Face Device Communication Server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 실행되고 왼쪽 목록에 단말기가 연결되는지 확인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endParaRPr lang="ko-KR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A3EF898-EC97-A051-79B2-B901F807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0" y="781685"/>
            <a:ext cx="3943541" cy="27044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3D5939-765F-6C68-3B1C-1EE42FD8D267}"/>
              </a:ext>
            </a:extLst>
          </p:cNvPr>
          <p:cNvSpPr/>
          <p:nvPr/>
        </p:nvSpPr>
        <p:spPr>
          <a:xfrm>
            <a:off x="1715453" y="2016684"/>
            <a:ext cx="2582227" cy="61602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308494-FD0A-38A7-A792-C292ECC2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61" y="744181"/>
            <a:ext cx="3225679" cy="35055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A645094-59A5-B6A7-4217-E86FBE8D8D18}"/>
              </a:ext>
            </a:extLst>
          </p:cNvPr>
          <p:cNvSpPr/>
          <p:nvPr/>
        </p:nvSpPr>
        <p:spPr>
          <a:xfrm>
            <a:off x="4873943" y="1315644"/>
            <a:ext cx="1168717" cy="38361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8863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출입자 관리 방법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065296" y="2844772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352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56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관리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설정에 필요한 출입자 정보 입력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타임스케줄 설정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 설정 및 통합검색 기능에 대해 설명합니다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메인화면에서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‘출입자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관리’를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실행합니다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7FCB4-BDB1-FFCC-8718-2A456182EC93}"/>
              </a:ext>
            </a:extLst>
          </p:cNvPr>
          <p:cNvSpPr txBox="1"/>
          <p:nvPr/>
        </p:nvSpPr>
        <p:spPr>
          <a:xfrm>
            <a:off x="416824" y="1610799"/>
            <a:ext cx="8089680" cy="142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통합 검색 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검색타입과 검색조건을 입력합니다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검색을 클릭해 검색합니다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검색된 정보를 두 번 클릭하면 출입자 정보의 경우 출입자 관리 화면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타임 스케줄 정보의 경우 타임스케줄 관리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 정보의 경우 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      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 관리 화면으로 이동합니다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291116-B991-55F1-D2D5-92CCD68C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42" y="3033176"/>
            <a:ext cx="5659764" cy="370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983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2572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설정에서는 출입자에 대한 기본정보를 입력할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또한 출입카드에 대한 정보 및 출입권한 정보를 입력할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신규를 클릭해 신규 입력모드로 전환합니다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빨간 색상의 목록은 필수 입력부분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이름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카드번호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입니다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추가적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인 기본정보 및 개인정보를 입력합니다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사진 저장이 필요한 경우 사진을 등록합니다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출입카드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#1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이동하여 카드번호를 입력하거나 카드 등록기를 이용하여 등록합니다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출입카드가 여러 개의 경우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#2, #3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도 설정합니다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출입권한을 설정합니다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출입권한은 최대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5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개까지 가능합니다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6.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 버튼을 클릭하여 정보를 저장하고 컨트롤러에 등록합니다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EE001-E3B3-EE97-1589-85F45B52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7" y="3562079"/>
            <a:ext cx="6130091" cy="292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88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142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생체 정보</a:t>
            </a:r>
            <a:r>
              <a:rPr lang="en-US" altLang="ko-KR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 및 관리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설정에서 생체인식장치를 사용하는  출입자에 대해 등록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신규 입력의 기본 정보를 모두 입력한 후에 또는 통합 검색에서 더블 클릭을 통해 수정 모드로 진입합니다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출입카드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#1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아래에서 등록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관리하고자 하는 유형의 지문 데이터 관리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 데이터 관리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생체인식 데이터 관리를 클릭합니다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A0F9D-0483-B21D-109E-1224A660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27" y="2501530"/>
            <a:ext cx="5473084" cy="42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139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3434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설정에서 지문인식장치를 사용하는 출입자에 대해 등록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입력기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(USB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등록기 사용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이용할 경우 지문 입력기로 지문 입력을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등록 창이 나오면 지문 등록을 클릭해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USB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등록기를 통해 지문을 등록합니다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 경우 등록된 지문 이미지를 확인할 수 있습니다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지문을 등록하고자 하는 손가락 위치를 선택합니다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손가락은 오른손 검지를 추천합니다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en-US" altLang="ko-KR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(STEP 1)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아래와 같은 화면에서 등록하고자 하는 손가락을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USB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등록기에 위치합니다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지문을 가져다 대면 화면상에 지문 이미지가 나타나고 한 손가락당 지문을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두번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스캔합니다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en-US" altLang="ko-KR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(STEP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2)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* 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지문의 등록 품질이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50%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이하 이면 다시 등록하십시오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손가락이 건조한 경우 손가락에 입김을 불어넣은 후에 등록하시고 습한 경우에는 </a:t>
            </a:r>
            <a:endParaRPr lang="en-US" altLang="ko-KR" sz="900" kern="100" dirty="0">
              <a:solidFill>
                <a:srgbClr val="FF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           </a:t>
            </a:r>
            <a:r>
              <a:rPr 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손가락의 습기를 제거한 후에 재시도 하십시오</a:t>
            </a:r>
            <a:r>
              <a:rPr 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52A1B-534B-9F8B-A89F-5CB526CD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5" y="3811254"/>
            <a:ext cx="2628766" cy="2760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C68D2-0B4C-E8DB-FCE1-237630DF7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40" y="4171616"/>
            <a:ext cx="1745855" cy="1952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56F40-8D8B-5994-3333-926B8F1A8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293" y="4175072"/>
            <a:ext cx="1745855" cy="1943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4290A1-9DC6-54D8-2173-E39260595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150" y="4175072"/>
            <a:ext cx="1737035" cy="19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일체형 비교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B61DF9-21A1-B117-22A1-1080E12C9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11182"/>
              </p:ext>
            </p:extLst>
          </p:nvPr>
        </p:nvGraphicFramePr>
        <p:xfrm>
          <a:off x="607888" y="1039769"/>
          <a:ext cx="7928223" cy="55413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5913">
                  <a:extLst>
                    <a:ext uri="{9D8B030D-6E8A-4147-A177-3AD203B41FA5}">
                      <a16:colId xmlns:a16="http://schemas.microsoft.com/office/drawing/2014/main" val="628009494"/>
                    </a:ext>
                  </a:extLst>
                </a:gridCol>
                <a:gridCol w="3431155">
                  <a:extLst>
                    <a:ext uri="{9D8B030D-6E8A-4147-A177-3AD203B41FA5}">
                      <a16:colId xmlns:a16="http://schemas.microsoft.com/office/drawing/2014/main" val="3543937794"/>
                    </a:ext>
                  </a:extLst>
                </a:gridCol>
                <a:gridCol w="3431155">
                  <a:extLst>
                    <a:ext uri="{9D8B030D-6E8A-4147-A177-3AD203B41FA5}">
                      <a16:colId xmlns:a16="http://schemas.microsoft.com/office/drawing/2014/main" val="2365627406"/>
                    </a:ext>
                  </a:extLst>
                </a:gridCol>
              </a:tblGrid>
              <a:tr h="389507">
                <a:tc>
                  <a:txBody>
                    <a:bodyPr/>
                    <a:lstStyle/>
                    <a:p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컨트롤러</a:t>
                      </a: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(ACU) </a:t>
                      </a:r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기반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단독형</a:t>
                      </a: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(Standalone) </a:t>
                      </a:r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기반</a:t>
                      </a:r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983455"/>
                  </a:ext>
                </a:extLst>
              </a:tr>
              <a:tr h="539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출입문의 리더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락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퇴실버튼이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ACU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있는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EPS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연결되어야 하므로 설치 복잡성이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출입문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설치가 되므로 설치의 편리성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310804"/>
                  </a:ext>
                </a:extLst>
              </a:tr>
              <a:tr h="539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리더부는 외부에 노출되고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제어부는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EPS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실에 </a:t>
                      </a:r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함체로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설치되므로 보안이 매우 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리더부와 메인 제어부가 외부에 노출된 형태이므로 보안에 매우 취약함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（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보완：Ｓｅｃｕｒｅ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　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Ｍｏｄｕｌｅ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　＝＞컨트롤러형과　유사，　</a:t>
                      </a:r>
                      <a:r>
                        <a:rPr lang="en-US" altLang="ko-KR" sz="800" dirty="0">
                          <a:latin typeface="+mn-ea"/>
                          <a:ea typeface="+mn-ea"/>
                          <a:hlinkClick r:id="rId2"/>
                        </a:rPr>
                        <a:t>https://www.supremainc.com/ko/hardware/pd_secure-io-2.asp</a:t>
                      </a: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）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607673"/>
                  </a:ext>
                </a:extLst>
              </a:tr>
              <a:tr h="622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2/4/8/16/32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개의 도어제어가 가능한 제품들을 다양하게 지원하므로 대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 모든 사업장 설치에 적합함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일반적으로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개의 도어제어용으로 중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대규모 시설에 설치는 어려우며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소규모 사업장 설치에 적합함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81128"/>
                  </a:ext>
                </a:extLst>
              </a:tr>
              <a:tr h="1181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고객이 요구에 맞게 단말기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 단말기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생체인식 단말기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다양하게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ACU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연결 사용 가능</a:t>
                      </a:r>
                      <a:endParaRPr lang="en-US" altLang="ko-KR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en-US" altLang="ko-KR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 시스템의 다양한 기능 활용 가능</a:t>
                      </a:r>
                      <a:endParaRPr lang="en-US" altLang="ko-KR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출입권한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타임스케줄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원격제어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실시간 모니터링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00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Antipssaback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 인증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화재연동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등등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ID,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 및 생체인증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지문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얼굴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홍채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통한 단순 출입문 제어 및 모니터링 기능만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259244"/>
                  </a:ext>
                </a:extLst>
              </a:tr>
              <a:tr h="539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Standalone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기반 대비 상대적으로 고비용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ACU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기반 대비 상대적으로 저비용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419518"/>
                  </a:ext>
                </a:extLst>
              </a:tr>
              <a:tr h="622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주적용분야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 모든 사업장의 출입통제 시스템으로 주로 사용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소규모 사업장의 근태용으로 주로 사용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출입통제는 일부사용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324412"/>
                  </a:ext>
                </a:extLst>
              </a:tr>
              <a:tr h="622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54202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E6C7CF0-39E2-1F1E-E400-135E9E72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75" y="5629251"/>
            <a:ext cx="794001" cy="6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73C964-E9DC-9453-970A-353607DB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97" y="5693682"/>
            <a:ext cx="794001" cy="6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ACD46B2-2709-3B2B-C048-51A1674DE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28" y="5629251"/>
            <a:ext cx="1004511" cy="8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60A81D-0CEB-B3A3-8FE7-74AAB3581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285" y="5640712"/>
            <a:ext cx="646291" cy="64629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91F00E-7579-B2FB-7375-BDD88F65A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35" y="5519806"/>
            <a:ext cx="646292" cy="100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42CE505-6225-EA6B-6BEC-A416E71A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21" y="5564810"/>
            <a:ext cx="465377" cy="91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F-45NT이미지">
            <a:extLst>
              <a:ext uri="{FF2B5EF4-FFF2-40B4-BE49-F238E27FC236}">
                <a16:creationId xmlns:a16="http://schemas.microsoft.com/office/drawing/2014/main" id="{4DD0A09A-2F60-3C6F-7904-18A940FA0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992" y="5640711"/>
            <a:ext cx="646292" cy="6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D19D24-127F-DEC0-7F06-334570CD29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6072" y="5758113"/>
            <a:ext cx="791855" cy="5933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9646F6-48E1-5CD7-68F1-6DB9C0F50E7E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327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3434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설정에서 지문인식장치를 사용하는 출입자에 대해 등록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스캔이 완료되면 스캔 완료된 손가락이 다음과 같이 표시 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같은 손가락을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재등록하려면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등록된 손가락을 클릭하여 등록된 지문을 취소할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6.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모든 지문을 스캔하였다면 ‘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Next’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클릭하고 ‘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Finish’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클릭하여 지문 스캔을 완료합니다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7.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스캔이 완료될 경우 아래와 같이 ‘지문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#1’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 암호화된 지문 정보가 나타납니다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인식 템플릿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8. 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등록’ 버튼을 클릭하면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스캔된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지문 정보를 출입권한에 맞게 지문 인식기로 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정보를 등록하게 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9. 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 해제’ 버튼을 클릭하면 모든 지문 인식기에서 해당 사용자의 지문을 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모두 등록해제 하게 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marL="228600" lvl="0" indent="-228600" algn="l" latinLnBrk="1">
              <a:lnSpc>
                <a:spcPct val="115000"/>
              </a:lnSpc>
              <a:spcAft>
                <a:spcPts val="1000"/>
              </a:spcAft>
              <a:buAutoNum type="arabicPeriod" startAt="8"/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BAC04-B742-67F1-A133-03AE2CB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91" y="4359075"/>
            <a:ext cx="1943735" cy="2170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0EBFF9-CF2B-B161-4E9D-B4D77EF52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639" y="4359075"/>
            <a:ext cx="1947545" cy="2181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7055FF-3570-CE4D-102F-03FF08E89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298" y="2994868"/>
            <a:ext cx="3366085" cy="35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346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69" y="911667"/>
            <a:ext cx="8263353" cy="2572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설정에서 지문인식장치를 사용하는 출입자에 대해 등록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10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지문인식장치에서 지문을 등록하였을 경우 생체인식정보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템플릿 수신 탭으로 이동하여 지문을 등록한 지문인식 장치를 선택합니다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.(1)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11. 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생체인식정보 템플릿 수신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＇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버튼을 클릭하여 등록된 지문을 수신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데이터베이스로 저장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12.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만약 지문인식장치에서 지문을 등록했을 때의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와 화면에 표시된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 다를 경우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변경을 클릭하여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</a:t>
            </a: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변경합니다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지문인식장치에서는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기준으로 정보를 관리합니다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13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등록’ 버튼을 클릭하면 스캔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수신된 지문 정보를 출입권한에 맞게 지문 인식기로 지문 정보를 등록하게 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14. 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 해제’ 버튼을 클릭하면 모든 지문 인식기에서 해당 사용자의 지문을 모두 등록해제 하게 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E27E2F-747C-DF7F-0414-887A3BB8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7" y="3573717"/>
            <a:ext cx="3029201" cy="31898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B055CA-D35B-133F-2125-9054EE59D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504" y="3573717"/>
            <a:ext cx="3029202" cy="31811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1118F9-7A30-5F55-FB1C-79BF8A50E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482" y="4687017"/>
            <a:ext cx="2215462" cy="9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657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69" y="911667"/>
            <a:ext cx="8263353" cy="2859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설정에서 얼굴인식장치를 사용하는 출입자에 대해 등록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얼굴인식장치에서 얼굴을 먼저 등록합니다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생체인식정보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템플릿 수신 탭으로 이동하여 얼굴을 등록한 얼굴인식 장치를 선택합니다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.(1)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생체인식정보 템플릿 수신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＇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버튼을 클릭하여 등록된 얼굴을 수신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데이터베이스로 저장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(2)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만약 얼굴인식장치에서 얼굴을 등록했을 때의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와 화면에 표시된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 다를 경우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변경을 클릭하여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</a:t>
            </a: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변경합니다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얼굴인식장치에서는 사용자 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기준으로 정보를 관리합니다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등록’ 버튼을 클릭하면 수신된 얼굴 정보를 출입권한에 맞게 얼굴 인식기로 얼굴 정보를 등록하게 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(1)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 해제’ 버튼을 클릭하면 모든 얼굴 인식기에서 해당 사용자의 얼굴을 모두 등록해제 하게 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(2)</a:t>
            </a:r>
          </a:p>
          <a:p>
            <a:pPr marL="228600" lvl="0" indent="-228600" algn="l" latinLnBrk="1">
              <a:lnSpc>
                <a:spcPct val="115000"/>
              </a:lnSpc>
              <a:spcAft>
                <a:spcPts val="1000"/>
              </a:spcAft>
              <a:buAutoNum type="arabicPeriod" startAt="8"/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E27E2F-747C-DF7F-0414-887A3BB8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7" y="3563352"/>
            <a:ext cx="3029201" cy="3189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3ADACF-DDAE-4B09-AB63-0F5E50CF2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24" y="4681001"/>
            <a:ext cx="2215462" cy="954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7FF18-7E18-F38F-ED71-9B6EAD91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22" y="3563352"/>
            <a:ext cx="3033444" cy="31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499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5894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</a:t>
            </a:r>
            <a:r>
              <a:rPr lang="en-US" altLang="ko-KR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얼굴 통합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인식 장치</a:t>
            </a:r>
            <a:r>
              <a:rPr lang="en-US" altLang="ko-KR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(AC4000/5000, UBIO-</a:t>
            </a:r>
            <a:r>
              <a:rPr lang="en-US" altLang="ko-KR" sz="1100" b="1" kern="100" dirty="0" err="1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XPro</a:t>
            </a:r>
            <a:r>
              <a:rPr lang="en-US" altLang="ko-KR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2)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관리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등록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등록해제 및 출입자 관리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지문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생체인식 데이터 관리에서의 결과 상세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관리 및 지문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생체 데이터 관리에서의 처리 결과 확인 방법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 처리가 정상적으로 이루어 질 경우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완료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메시지가 나타나며 오류가 발생할 경우 아래의 화면이 나타납니다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결과 부분에 나타난 코드 값을 참조하여 조치합니다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또한 서버의 생체인식장치 통신 모듈에서도 오류 사항을 자세히 </a:t>
            </a:r>
            <a:r>
              <a:rPr lang="ko-KR" altLang="en-US" sz="900" b="1" kern="100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확인가능합니다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-. Error Code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 따른 조치 방법</a:t>
            </a:r>
            <a:endParaRPr lang="en-US" altLang="ko-KR" sz="900" b="1" kern="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  </a:t>
            </a:r>
            <a:r>
              <a:rPr lang="en-US" altLang="ko-KR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Code 0000: </a:t>
            </a:r>
            <a:r>
              <a:rPr lang="ko-KR" altLang="en-US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정상 동작</a:t>
            </a:r>
            <a:endParaRPr lang="en-US" altLang="ko-KR" sz="900" b="1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  Code 0006: </a:t>
            </a:r>
            <a:r>
              <a:rPr lang="ko-KR" altLang="en-US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서버가 시작 상태가 아님</a:t>
            </a:r>
            <a:endParaRPr lang="en-US" altLang="ko-KR" sz="900" b="1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           Server</a:t>
            </a:r>
            <a:r>
              <a:rPr lang="ko-KR" altLang="en-US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Start</a:t>
            </a:r>
            <a:r>
              <a:rPr lang="ko-KR" altLang="en-US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버튼을 클릭하거나 프로그램 재시작</a:t>
            </a:r>
            <a:endParaRPr lang="en-US" altLang="ko-KR" sz="900" b="1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Code 0007: </a:t>
            </a:r>
            <a:r>
              <a:rPr lang="ko-KR" altLang="en-US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해당 단말기가 연결되어 있지 않음</a:t>
            </a:r>
            <a:r>
              <a:rPr lang="en-US" altLang="ko-KR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해결방법</a:t>
            </a:r>
            <a:r>
              <a:rPr lang="en-US" altLang="ko-KR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FAQ </a:t>
            </a:r>
            <a:r>
              <a:rPr lang="ko-KR" altLang="en-US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참조</a:t>
            </a:r>
            <a:endParaRPr lang="en-US" altLang="ko-KR" sz="900" b="1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Code </a:t>
            </a:r>
            <a:r>
              <a:rPr lang="ko-KR" altLang="en-US" sz="900" b="1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그외</a:t>
            </a:r>
            <a:r>
              <a:rPr lang="en-US" altLang="ko-KR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FAQ </a:t>
            </a:r>
            <a:r>
              <a:rPr lang="ko-KR" altLang="en-US" sz="900" b="1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참조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(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홈페이지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FAQ) :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유니온 커뮤니티 지문인식기 사용시 오류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메세지번호에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 따른 이유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(</a:t>
            </a:r>
            <a:r>
              <a:rPr lang="en-US" altLang="ko-KR" sz="9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notion.site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)</a:t>
            </a:r>
            <a:endParaRPr lang="en-US" altLang="ko-KR" sz="900" b="1" kern="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71C41-DB58-D9EB-85B7-E5C1D7574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051" y="2640231"/>
            <a:ext cx="4465177" cy="225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1C93C4-FE3C-9D19-3694-03DA88211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996" y="2640231"/>
            <a:ext cx="3035355" cy="34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66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69" y="911667"/>
            <a:ext cx="8263353" cy="19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홍채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설정에서 홍채인식장치를 사용하는 출입자에 대해 등록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홍채 인식기를 사용하는 경우 홍채 관리 버튼을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홍채 장치에서 홍채를 등록할 장치를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홍채 입력을 클릭해 홍채를 등록합니다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홍채 등록이 완료 되면 홍채 이미지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눈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 표시됩니다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사용자 홍채 등록 버튼을 클릭해 다른 홍채 장치로 홍채 데이터를 전송합니다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1734B-04EE-E0C8-8B96-C3D65A59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03" y="3013912"/>
            <a:ext cx="3485397" cy="371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420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타임스케줄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69" y="911667"/>
            <a:ext cx="8263353" cy="3434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타임스케줄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요일 별 출입자의 출입 제한 시간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컨트롤러의 입력 장치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 장치의 동작 시간 등을 설정할 수 있는 타임스케줄 정보를 설정할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신규를 클릭해 입력모드로 전환합니다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타임스케줄 제목을 입력합니다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요일별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타임스케줄을 설정합니다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타임스케줄 정보가 중복되는 경우 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복사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붙이기 기능을 이용해 설정합니다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공휴일 목록에서 공휴일을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공휴일 신규 등록의 경우 공휴일 선택 목록 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우측의 단추를 클릭해 등록합니다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.)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6.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저장을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57F1F-C525-8DE6-78C8-FE260D38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907" y="1840833"/>
            <a:ext cx="5304816" cy="41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134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출입권한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69" y="911667"/>
            <a:ext cx="8263353" cy="3434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출입자의 출입지역을 설정할 수 있는 출입권한 정보를 입력할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신규를 클릭해 입력모드로 전환합니다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 제목을 입력합니다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목록에서 출입할 출입문을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        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(Shift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키를 누르며 복수선택도 가능합니다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.)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타임스케줄 목록에서 출입문에 적용할 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      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타임스케줄을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목록에서 마우스 두 번 클릭 또는 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      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▶ 단추를 클릭해 등록합니다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6.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C89A77-C27B-1866-BE18-BB5F6F26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78" y="1858556"/>
            <a:ext cx="5377088" cy="2370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60E44-D5F1-EE53-6DB0-0C3D48CC6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78" y="4417729"/>
            <a:ext cx="5351681" cy="2370543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F8CBE06-FFFE-C3D5-473F-7B4507252100}"/>
              </a:ext>
            </a:extLst>
          </p:cNvPr>
          <p:cNvSpPr/>
          <p:nvPr/>
        </p:nvSpPr>
        <p:spPr>
          <a:xfrm>
            <a:off x="5879165" y="4039840"/>
            <a:ext cx="649706" cy="61361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64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출입자 일괄 처리 방법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6892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일괄 처리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69" y="911667"/>
            <a:ext cx="8263353" cy="170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 처리 </a:t>
            </a:r>
            <a:r>
              <a:rPr lang="en-US" altLang="ko-KR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일괄 업로드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다양한 조건 검색을 통해 출입자 정보를 일괄로 컨트롤러에 전송할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 기능은 컨트롤러 신규 설치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 또는 초기화 후에 주로 사용합니다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컨트롤러에 일괄로 등록하고자 하는 출입자에 대한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조건을 입력 또는 선택하고 검색을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전체일 경우 조건을 선택하지 않습니다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검색된 출입자를 등록할 컨트롤러를 컨트롤러 목록에서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 업로드를 클릭해 검색된 출입자 정보를 컨트롤러로 업로드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3F1AF-BAC4-E3EA-85E9-60381B4C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6" y="2709407"/>
            <a:ext cx="6697697" cy="38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418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일괄 처리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69" y="911667"/>
            <a:ext cx="8263353" cy="2284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 처리 </a:t>
            </a:r>
            <a:r>
              <a:rPr lang="en-US" altLang="ko-KR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정보 일괄 수정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다양한 조건 검색을 통해 출입자 정보를 일괄로 수정할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일괄로 수정하고자 하는 출입자에 대한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조건을 입력 또는 선택하고 검색을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전체일 경우 조건을 선택하지 않습니다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검색된 정보들 중에서 수정하고자 하는 출입자 정보를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정보는 다중 선택이 가능합니다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-	CTRL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키 또는 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SHIFT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키를 누르고 선택하면 다중 선택을 할 수 있습니다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정보 일괄 수정 목록에서 수정하고자 하는 정보를 선택하고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적용을 클릭하여 반영합니다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변경된 정보는 바탕색상이 변경됩니다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 버튼을 클릭하여 변경된 정보를 저장합니다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EBDEC-8A17-C166-4B8D-337B15AB5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90" y="3254720"/>
            <a:ext cx="6244389" cy="34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0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2998715" y="2844225"/>
            <a:ext cx="3397647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클라우드 개념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218069" y="293798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6613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일괄 처리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69" y="911667"/>
            <a:ext cx="8263353" cy="233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 처리 </a:t>
            </a:r>
            <a:r>
              <a:rPr lang="en-US" altLang="ko-KR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정보 일괄 가져오기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텍스트 파일 및 엑셀 파일에 저장된 대량의 출입자 정보를 시스템으로 가져올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주의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가져오기 파일은 다음과 같은 조건을 가져야 합니다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 형식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ID,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이름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회사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빈칸 가능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부서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빈칸 가능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직급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빈칸 가능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카드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또는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PIN),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암호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빈칸 가능 또는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자리 숫자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파일 종류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CSV(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쉼표로 분리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), TEXT(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쉼표로 분리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), Excel Workbook(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xls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xlsx)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엑셀 파일을 사용할 경우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Microsoft Excel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 설치되어 있어야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Excel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 없을 경우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Excel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내용을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CSV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또는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TEXT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저장하여 사용하십시오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50000"/>
              </a:lnSpc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정보가 저장된 파일을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불러들여온 데이터에서 변경이 필요한 경우 직접 변경합니다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출입권한은 기본으로 ‘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전체’권한이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부여됩니다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변경하고자 할 경우 출입자를 선택하고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출입그룹을 변경합니다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등록 버튼을 클릭하여 출입자 정보를 저장합니다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819D-E808-733B-369B-6E3AE09B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91" y="3249614"/>
            <a:ext cx="4576598" cy="35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72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출입자 관리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일괄 처리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69" y="911667"/>
            <a:ext cx="8263353" cy="2209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 처리 </a:t>
            </a:r>
            <a:r>
              <a:rPr lang="en-US" altLang="ko-KR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사진 일괄 가져오기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특정위치에 저장된 출입자 사진을 시스템으로 가져올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출입자의 출입자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기준으로 출입자의 사진 이미지를 가져옵니다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사진 이미지 파일은 반드시 ‘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ID’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되어 있어야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주의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가져오기 사진파일은 다음과 같은 조건을 가져야 합니다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파일 이름 형식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ID 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파일 확장자 유형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*.jpg, *.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png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*.bmp</a:t>
            </a:r>
          </a:p>
          <a:p>
            <a:pPr latinLnBrk="1">
              <a:lnSpc>
                <a:spcPct val="150000"/>
              </a:lnSpc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 사진이 저장된 폴더를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가져오기 버튼을 클릭하여 출입자 사진을 저장합니다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C267E-5E00-6430-180C-DB36E9E3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76" y="3121631"/>
            <a:ext cx="4720977" cy="36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4097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입력장치 설정 방법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395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입력장치 정보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19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 정보 설정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입력장치에 대한 주요 기능 등을 설정할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리스트로 입력을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 관리에서 입력에 대한 세부 정보를 설정합니다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 정보를 컨트롤러에 바로 적용하려면 업로드를 클릭해 컨트롤러로 정보를 전달합니다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49F9B-284A-962C-0196-B2F317FD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05" y="2965566"/>
            <a:ext cx="6345253" cy="37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387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정보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3434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정보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주요 기능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정보에서 주요 기능 등을 설정할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 타입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(NO, NC) (1)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이벤트 모니터링에서 보여지는 상태가 반대로 표시되거나 반대로 동작할 경우에는 입력장치 타입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(NO,NC)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반대로 설정합니다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 동작 </a:t>
            </a:r>
            <a:r>
              <a:rPr lang="ko-KR" altLang="en-US" sz="900" kern="100" dirty="0" err="1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타임스케쥴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(2)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설정된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타임스케쥴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시간동안 입력장치의 입력신호를 받도록 설정합니다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예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인체감지센서의 신호를 저녁시간에만 받도록 한다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</a:t>
            </a:r>
            <a:r>
              <a:rPr lang="ko-KR" altLang="en-US" sz="900" kern="100" dirty="0" err="1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컨택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경보 사용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(3)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입력장치의 유형이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도어컨택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열림센서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 경우 출입문 열림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강제문열림등의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이벤트가 발생했을 경우 경보 출력을 동작함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</a:t>
            </a:r>
            <a:r>
              <a:rPr lang="ko-KR" altLang="en-US" sz="900" kern="100" dirty="0" err="1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문열림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경보 지연 시간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 (4)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입력장치의 유형이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도어컨택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열림센서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 경우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문열림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경보 처리에 대한 처리 대기 시간을 설정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0B524-1EC2-DB14-A342-A8155C942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35" y="3766717"/>
            <a:ext cx="5407174" cy="30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80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출력장치 설정 방법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6949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출력장치 정보 설정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19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 정보 설정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출력장치에 대한 주요 기능 등을 설정할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리스트에서 출력을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출력장치 관리에서 출력에 대한 세부 정보를 설정합니다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저장을 클릭해 저장합니다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 정보를 컨트롤러에 바로 적용하려면 업로드를 클릭해 컨트롤러로 정보를 전달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CA8FD0-55EE-D36E-39B2-2ADA656D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35" y="3173246"/>
            <a:ext cx="7309198" cy="31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427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2400" dirty="0">
                <a:latin typeface="+mn-ea"/>
              </a:rPr>
              <a:t>출력 정보 설정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859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출력장치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정보 설정 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주요 기능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출력장치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정보에서 주요 기능 등을 설정할 수 있습니다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출력장치 동작 </a:t>
            </a:r>
            <a:r>
              <a:rPr lang="ko-KR" altLang="en-US" sz="900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타임스케쥴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(1)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설정된 </a:t>
            </a:r>
            <a:r>
              <a:rPr lang="ko-KR" altLang="en-US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타임스케쥴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시간동안 출력 포트의 릴레이를 동작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(ON)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하게 합니다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(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예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: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출입문 </a:t>
            </a:r>
            <a:r>
              <a:rPr lang="ko-KR" altLang="en-US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잠금장치를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낮시간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동안 </a:t>
            </a:r>
            <a:r>
              <a:rPr lang="ko-KR" altLang="en-US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잠금해제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하도록 한다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출력장치 동작 타임스케줄 시작방법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(2)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출력장치의 동작 타임스케줄이 동작할 조건을 선택합니다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-.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타임스케줄 시간구간에 해당되는 시간에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바로 출력 동작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‘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또는 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출력을 한번 </a:t>
            </a:r>
            <a:r>
              <a:rPr lang="ko-KR" altLang="en-US" sz="9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동작시켜야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동작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＇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하는 모드가 있습니다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9A347-1F44-B213-8D55-6A088CB6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23" y="3539446"/>
            <a:ext cx="5720502" cy="27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505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762217" y="2733254"/>
            <a:ext cx="5415379" cy="892552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시스템 기능 설정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초기화</a:t>
            </a:r>
            <a:r>
              <a:rPr lang="en-US" altLang="ko-KR" sz="20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장치정보 일괄 </a:t>
            </a:r>
            <a:r>
              <a:rPr lang="en-US" altLang="ko-KR" sz="20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입</a:t>
            </a:r>
            <a:r>
              <a:rPr lang="en-US" altLang="ko-KR" sz="20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출력 동작 설정</a:t>
            </a:r>
            <a:r>
              <a:rPr lang="en-US" altLang="ko-KR" sz="20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9785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장치 정보 일괄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284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장치의 초기화 및 시간 설정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리스트에서 컨트롤러를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기능 목록에서 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정보</a:t>
            </a:r>
            <a:r>
              <a:rPr lang="en-US" alt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</a:t>
            </a:r>
            <a:r>
              <a:rPr lang="en-US" alt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)(1), 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날짜</a:t>
            </a:r>
            <a:r>
              <a:rPr lang="en-US" alt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시간 설정</a:t>
            </a:r>
            <a:r>
              <a:rPr lang="en-US" alt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(2)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또는 초기화</a:t>
            </a:r>
            <a:r>
              <a:rPr lang="en-US" alt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(3)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정보 일괄 설정의 경우 ‘장치 정보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날짜 설정의 경우 날짜를 초기화의 경우 초기화 타입을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장치정보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선택하고 정보를 전달할 컨트롤러를 선택한 후에 업로드를 클릭하면 </a:t>
            </a:r>
            <a:r>
              <a:rPr lang="ko-KR" altLang="en-US" sz="9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운영 프로그램에서 설정한 컨트롤러 정보를 </a:t>
            </a:r>
            <a:endParaRPr lang="en-US" altLang="ko-KR" sz="900" b="1" u="sng" kern="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컨트롤러로 전달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주의사항 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초기화는 초기화타입에 따라 설정정보가 모두 초기화 될 수 있으니 주의하시기 바랍니다</a:t>
            </a:r>
            <a:r>
              <a:rPr lang="en-US" alt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3C87B-A037-DB89-9F6C-9D36B205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50" y="3233865"/>
            <a:ext cx="4627025" cy="35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84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79BE10-0B27-48B0-E7D7-3CBDF078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4" y="2788613"/>
            <a:ext cx="3232305" cy="2179245"/>
          </a:xfrm>
          <a:prstGeom prst="rect">
            <a:avLst/>
          </a:prstGeom>
        </p:spPr>
      </p:pic>
      <p:pic>
        <p:nvPicPr>
          <p:cNvPr id="4100" name="Picture 4" descr="Microsoft Azure Management - Imagar Solutions Company">
            <a:extLst>
              <a:ext uri="{FF2B5EF4-FFF2-40B4-BE49-F238E27FC236}">
                <a16:creationId xmlns:a16="http://schemas.microsoft.com/office/drawing/2014/main" id="{6CE19BC9-DAB9-0E09-60F2-62AB5AE4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70" y="2588397"/>
            <a:ext cx="2047576" cy="128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n Introduction to AWS. Amazon Web Services(AWS) is a cloud… | by  computethecloud | computethecloud | Medium">
            <a:extLst>
              <a:ext uri="{FF2B5EF4-FFF2-40B4-BE49-F238E27FC236}">
                <a16:creationId xmlns:a16="http://schemas.microsoft.com/office/drawing/2014/main" id="{CF19D018-3EA7-8D91-87B3-89559D28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380" y="3697882"/>
            <a:ext cx="2028325" cy="152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04FAF-1BBD-F22B-C041-EAA15A6E824E}"/>
              </a:ext>
            </a:extLst>
          </p:cNvPr>
          <p:cNvSpPr txBox="1"/>
          <p:nvPr/>
        </p:nvSpPr>
        <p:spPr>
          <a:xfrm>
            <a:off x="900930" y="1936052"/>
            <a:ext cx="3056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프리미스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(On-Premise)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114A9-4E36-1DD7-FB52-96A9EA820189}"/>
              </a:ext>
            </a:extLst>
          </p:cNvPr>
          <p:cNvSpPr txBox="1"/>
          <p:nvPr/>
        </p:nvSpPr>
        <p:spPr>
          <a:xfrm>
            <a:off x="5907944" y="200486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(Cloud)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57997-1FE3-194C-FA97-8707E3FA9933}"/>
              </a:ext>
            </a:extLst>
          </p:cNvPr>
          <p:cNvSpPr txBox="1"/>
          <p:nvPr/>
        </p:nvSpPr>
        <p:spPr>
          <a:xfrm>
            <a:off x="4465779" y="3697882"/>
            <a:ext cx="49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VS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DA343-53E6-5E2B-CB70-9681C2E412B9}"/>
              </a:ext>
            </a:extLst>
          </p:cNvPr>
          <p:cNvSpPr txBox="1"/>
          <p:nvPr/>
        </p:nvSpPr>
        <p:spPr>
          <a:xfrm>
            <a:off x="5341004" y="5472652"/>
            <a:ext cx="30567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회사내 물리서버 없이 서비스 제공자의 가상화 기반의 서버를 할당 받아 서비스를 운영하는 환경</a:t>
            </a:r>
            <a:endParaRPr lang="en-US" altLang="ko-KR" sz="900" kern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cxnSp>
        <p:nvCxnSpPr>
          <p:cNvPr id="19" name="Straight Connector 33">
            <a:extLst>
              <a:ext uri="{FF2B5EF4-FFF2-40B4-BE49-F238E27FC236}">
                <a16:creationId xmlns:a16="http://schemas.microsoft.com/office/drawing/2014/main" id="{67DED146-586B-B8F5-D46A-96496ED56730}"/>
              </a:ext>
            </a:extLst>
          </p:cNvPr>
          <p:cNvCxnSpPr>
            <a:cxnSpLocks/>
          </p:cNvCxnSpPr>
          <p:nvPr/>
        </p:nvCxnSpPr>
        <p:spPr>
          <a:xfrm flipV="1">
            <a:off x="5341004" y="5273039"/>
            <a:ext cx="2991450" cy="11031"/>
          </a:xfrm>
          <a:prstGeom prst="line">
            <a:avLst/>
          </a:prstGeom>
          <a:noFill/>
          <a:ln w="38100" cap="flat" cmpd="sng" algn="ctr">
            <a:solidFill>
              <a:srgbClr val="FD2906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8306C1-1920-33FD-AF24-EC03F30CC6C6}"/>
              </a:ext>
            </a:extLst>
          </p:cNvPr>
          <p:cNvSpPr txBox="1"/>
          <p:nvPr/>
        </p:nvSpPr>
        <p:spPr>
          <a:xfrm>
            <a:off x="761725" y="5472651"/>
            <a:ext cx="3356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현재의 전통적인 방식의 서버운영 환경</a:t>
            </a:r>
            <a:endParaRPr lang="en-US" altLang="ko-KR" sz="900" kern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회사내 물리서버를 구축하여 서비스를 운영하는 환경</a:t>
            </a:r>
            <a:endParaRPr lang="en-US" altLang="ko-KR" sz="900" kern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cxnSp>
        <p:nvCxnSpPr>
          <p:cNvPr id="24" name="Straight Connector 37">
            <a:extLst>
              <a:ext uri="{FF2B5EF4-FFF2-40B4-BE49-F238E27FC236}">
                <a16:creationId xmlns:a16="http://schemas.microsoft.com/office/drawing/2014/main" id="{D324EC31-03BE-1CEF-2B5A-CF38541D862D}"/>
              </a:ext>
            </a:extLst>
          </p:cNvPr>
          <p:cNvCxnSpPr>
            <a:cxnSpLocks/>
          </p:cNvCxnSpPr>
          <p:nvPr/>
        </p:nvCxnSpPr>
        <p:spPr>
          <a:xfrm>
            <a:off x="849624" y="5284235"/>
            <a:ext cx="3232305" cy="0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51F0AE-6974-753C-B483-E2CB5F0C0201}"/>
              </a:ext>
            </a:extLst>
          </p:cNvPr>
          <p:cNvSpPr txBox="1"/>
          <p:nvPr/>
        </p:nvSpPr>
        <p:spPr>
          <a:xfrm>
            <a:off x="761725" y="985183"/>
            <a:ext cx="7408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클라우드</a:t>
            </a:r>
            <a:r>
              <a:rPr lang="en-US" altLang="ko-KR" sz="1400" kern="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(Cloud)</a:t>
            </a:r>
            <a:r>
              <a:rPr lang="ko-KR" altLang="en-US" sz="1400" kern="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란</a:t>
            </a:r>
            <a:r>
              <a:rPr lang="en-US" altLang="ko-KR" sz="1400" kern="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kern="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자원을 소유하지 않고 서비스를 이용하는 것</a:t>
            </a:r>
            <a:endParaRPr lang="en-US" altLang="ko-KR" sz="1400" kern="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5BC8529-C1D9-8D84-0141-C65A9FC42D0F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개념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kumimoji="0"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프리미스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91402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27160" y="919435"/>
            <a:ext cx="8089680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초기화 기능 설정</a:t>
            </a:r>
            <a:endParaRPr lang="en-US" altLang="ko-KR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A01C4-AC1D-050F-AE1D-6E62297D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09" y="1229255"/>
            <a:ext cx="4310506" cy="54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290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입력장치에 의한 출력장치 동작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2284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 이벤트 동작에 의한 출력장치 동작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컨트롤러에서 발생하는 다양한 이벤트에 대해 출력 동작 방식을 설정할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기능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상단에 있는 ‘리더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입력장치에 의한 출력장치 동작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설정’을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리스트에서 컨트롤러를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이벤트 유형에서 이벤트 유형을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로컬 동작 설정에서 설정할 출력을 선택한 후 정보를 변경합니다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적용을 클릭해 저장합니다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7BF17-AEA7-14D0-CC22-68F2531D5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56" y="3324774"/>
            <a:ext cx="4155202" cy="3232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8CE84-D01B-ECE4-F00D-D38E5D682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92" y="3324773"/>
            <a:ext cx="4121222" cy="32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358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입력장치에 의한 출력장치 동작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 이벤트 동작에 의한 출력장치 동작 설명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399CF-1D19-62ED-17B5-C8C162A3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86" y="1476425"/>
            <a:ext cx="5609628" cy="480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624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입력장치에 의한 출력장치 동작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2284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 이벤트 동작에 의한 출력장치 동작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ko-KR" alt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이벤트 예제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컨트롤러에서 화재 신호 발생시 기본인 전체 출력에 대해 무제한 출력 동작에서 특정 출력만 무제한 출력 동작하는 설정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설정한 컨트롤러를 선택하고 시스템 이벤트 유형에서 이벤트 유형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신호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로컬 동작 설정에서 설정할 출력을 선택한 후 정보를 변경합니다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적용을 클릭해 저장하고 업로드를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설정의 의미 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‘8CH’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이름의 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ACU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 화재 신호가 발생할 경우 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1,3,5,7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 출력은 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‘UNLOCK(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출력동작재개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 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무제한시간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＇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으로 </a:t>
            </a:r>
            <a:r>
              <a:rPr lang="ko-KR" altLang="en-US" sz="900" b="1" kern="1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출력동작시키고</a:t>
            </a:r>
            <a:endParaRPr lang="en-US" altLang="ko-KR" sz="900" b="1" kern="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                 2,4,6,8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 출력은 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‘STAY(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현재 출력상태 유지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기존 출력동작을 유지한다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b="1" kern="100" dirty="0">
              <a:solidFill>
                <a:srgbClr val="FF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8CE84-D01B-ECE4-F00D-D38E5D68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8" y="3344145"/>
            <a:ext cx="4121222" cy="3235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27724-20D6-C0D2-9ADA-9C23FF5E7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234" y="3340247"/>
            <a:ext cx="4121222" cy="3243081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D0208C9E-6159-8D56-0F69-E89B0AE560B6}"/>
              </a:ext>
            </a:extLst>
          </p:cNvPr>
          <p:cNvSpPr/>
          <p:nvPr/>
        </p:nvSpPr>
        <p:spPr>
          <a:xfrm>
            <a:off x="4321999" y="4687368"/>
            <a:ext cx="861725" cy="593933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39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입력장치에 의한 출력장치 동작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224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리더장치에 의한 출력장치 동작 설정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 이벤트 동작</a:t>
            </a:r>
            <a:r>
              <a:rPr lang="en-US" altLang="ko-KR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endParaRPr lang="ko-KR" altLang="en-US" sz="9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리더장치에서 발생하는 다양한 이벤트에 대해 출력 동작 방식을 설정할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리스트 하단에 있는 ‘리더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입력장치에 의한 출력장치 동작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설정’을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리스트에서 리더를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이벤트 유형에서 이벤트 유형을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로컬 동작 설정에서 설정할 출력을 선택한 후 정보를 변경합니다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적용을 클릭해 저장하고 업로드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3F043-C63F-BC16-8424-2D48F857D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02" y="3233834"/>
            <a:ext cx="4474131" cy="35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591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입력장치에 의한 출력장치 동작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19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리더이벤트 동작에 따른 출력장치 동작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 이벤트 예제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리더에서 카드 읽은 후에 출입승인시 기본인 출력 동작 시간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3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초에서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5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초로 변경하고 추가 출력에 대해 동작하도록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하는 설정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설정할 리더를 선택하고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이벤트 유형에서 이벤트 유형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출입승인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로컬 동작 설정에서 설정할 출력을 선택한 후 정보를 변경합니다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적용을 클릭해 저장하고 업로드를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설정의 의미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‘8CH_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.01’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이름의 리더에서 출입승인일 경우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 출력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(8CH_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.01_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동작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(03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 동작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(05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변경하고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	2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 출력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(8CH_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.02_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도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STAY(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현재 출력상태 유지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 동작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(05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출력하도록 변경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2ACBB-5A26-6C57-4189-0A5FABFF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0" y="3340247"/>
            <a:ext cx="4152725" cy="3243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4C7ED-537A-624C-4E14-3037F5A11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861" y="3334076"/>
            <a:ext cx="4152725" cy="3249252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D0208C9E-6159-8D56-0F69-E89B0AE560B6}"/>
              </a:ext>
            </a:extLst>
          </p:cNvPr>
          <p:cNvSpPr/>
          <p:nvPr/>
        </p:nvSpPr>
        <p:spPr>
          <a:xfrm>
            <a:off x="4321999" y="4687368"/>
            <a:ext cx="861725" cy="593933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5528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701150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216076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입력장치에 의한 출력장치 동작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55062"/>
            <a:ext cx="8089680" cy="2284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입력장치에 의한 출력장치 동작 설정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11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이벤트 동작</a:t>
            </a:r>
            <a:r>
              <a:rPr lang="en-US" altLang="ko-KR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endParaRPr lang="ko-KR" altLang="en-US" sz="11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 장치에서 발생하는 다양한 이벤트에 대해 출력 동작 방식을 설정할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리스트 하단에 있는 ‘리더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입력장치에 의한 출력장치 동작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설정’을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리스트에서 입력장치를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이벤트 유형에서 이벤트 유형을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로컬 동작 설정에서 설정할 출력을 선택한 후 정보를 변경합니다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적용을 클릭해 저장하고 업로드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2C0F9-8DC8-B3E3-33BE-09F64EEF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15" y="3204589"/>
            <a:ext cx="4660709" cy="36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061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입력장치에 의한 출력장치 동작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19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입력이벤트 동작에 따른 출력장치 동작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 이벤트 예제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입력장치에 연결된 장치를 동작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켜짐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시킨 후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출력에 대해 동작하도록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하는 설정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설정할 입력장치를 선택하고 입력 이벤트 유형에서 이벤트 유형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켜짐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로컬 동작 설정에서 설정할 출력을 선택한 후 정보를 변경합니다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적용을 클릭해 저장하고 업로드를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설정의 의미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– ‘8CH_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.01’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이름의 리더에서 출입승인일 경우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 출력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(8CH_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.01_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동작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(03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 동작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(05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변경하고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	2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 출력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(8CH_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.02_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도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STAY(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현재 출력상태 유지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 동작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(05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로 출력하도록 변경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A0F1F-5EF9-B4FF-5A18-8AB25B72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79" y="3340156"/>
            <a:ext cx="4122323" cy="3231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2BCC3-6D28-8F46-5316-4F7CFB8F3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00" y="3340156"/>
            <a:ext cx="4128863" cy="3231384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D0208C9E-6159-8D56-0F69-E89B0AE560B6}"/>
              </a:ext>
            </a:extLst>
          </p:cNvPr>
          <p:cNvSpPr/>
          <p:nvPr/>
        </p:nvSpPr>
        <p:spPr>
          <a:xfrm>
            <a:off x="4321999" y="4687368"/>
            <a:ext cx="861725" cy="593933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24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컨트롤러 교체 방법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9017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572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 고장 및 기타 이유로 인해 컨트롤러를 교체할 경우 설정하는 방법</a:t>
            </a:r>
            <a:r>
              <a:rPr lang="en-US" altLang="ko-KR" sz="11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ACU</a:t>
            </a:r>
            <a:r>
              <a:rPr lang="ko-KR" altLang="en-US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Network</a:t>
            </a:r>
            <a:r>
              <a:rPr lang="ko-KR" altLang="en-US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Firmware</a:t>
            </a:r>
            <a:r>
              <a:rPr lang="ko-KR" altLang="en-US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Management</a:t>
            </a:r>
            <a:r>
              <a:rPr lang="ko-KR" altLang="en-US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Tool</a:t>
            </a:r>
            <a:r>
              <a:rPr lang="ko-KR" altLang="en-US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이용 시</a:t>
            </a:r>
            <a:endParaRPr lang="en-US" altLang="ko-KR" sz="900" b="1" kern="1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900" b="1" kern="1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교체하고자 하는 컨트롤러를 새로운 컨트롤러로 교체합니다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장치정보 설정의 리스트에서 컨트롤러를 선택합니다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교체하고자 하는 </a:t>
            </a:r>
            <a:r>
              <a:rPr lang="ko-KR" altLang="en-US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컨트롤러의 네트워크 정보를 기록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3. ACU Network Firmware Management Tool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실행합니다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1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 ‘Search Controller’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버튼을 클릭합니다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교체한 컨트롤러가 나타나면 클릭하여 선택합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기존 컨트롤러의 네트워크 정보를 입력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하고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‘Set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Network Info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(SNI0)’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버튼을 클릭하여 네트워크 정보를 설정을 완료합니다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6.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출입통제시스템 메인 프로그램의 통신상태로 가서 교체된 컨트롤러와 통신이 정상적으로 동작하는지 확인합니다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484DE-92D9-01F3-B985-005299E9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8" y="3637853"/>
            <a:ext cx="4410140" cy="2933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02D9D-B717-48BC-1629-8AE175547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58" y="3886110"/>
            <a:ext cx="4220026" cy="19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7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04FAF-1BBD-F22B-C041-EAA15A6E824E}"/>
              </a:ext>
            </a:extLst>
          </p:cNvPr>
          <p:cNvSpPr txBox="1"/>
          <p:nvPr/>
        </p:nvSpPr>
        <p:spPr>
          <a:xfrm>
            <a:off x="1981724" y="1554272"/>
            <a:ext cx="182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Private Cloud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114A9-4E36-1DD7-FB52-96A9EA820189}"/>
              </a:ext>
            </a:extLst>
          </p:cNvPr>
          <p:cNvSpPr txBox="1"/>
          <p:nvPr/>
        </p:nvSpPr>
        <p:spPr>
          <a:xfrm>
            <a:off x="5440330" y="1554272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Cloud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 descr="Private Cloud vs Public Cloud | Guide to Choose the Best Cloud Model">
            <a:extLst>
              <a:ext uri="{FF2B5EF4-FFF2-40B4-BE49-F238E27FC236}">
                <a16:creationId xmlns:a16="http://schemas.microsoft.com/office/drawing/2014/main" id="{B9D1D89E-9522-F61A-9256-65F0BA8A2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97" y="2036844"/>
            <a:ext cx="670043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6E409A-1082-10B8-C186-DE27F77F4282}"/>
              </a:ext>
            </a:extLst>
          </p:cNvPr>
          <p:cNvSpPr txBox="1"/>
          <p:nvPr/>
        </p:nvSpPr>
        <p:spPr>
          <a:xfrm>
            <a:off x="4996357" y="4953064"/>
            <a:ext cx="27790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</a:t>
            </a:r>
            <a:r>
              <a:rPr kumimoji="0" lang="en-US" altLang="ko-KR" sz="900" b="0" i="0" u="none" strike="noStrike" kern="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rd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Party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서비스 업체 이용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마이크로소프트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Azure,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아마존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AWS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서비스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공용 인터넷을 이용해 어디서나 접속하여 서비스 운영 가능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시스템 규모 확장</a:t>
            </a: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축소가 빠르고 쉬움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cxnSp>
        <p:nvCxnSpPr>
          <p:cNvPr id="13" name="Straight Connector 33">
            <a:extLst>
              <a:ext uri="{FF2B5EF4-FFF2-40B4-BE49-F238E27FC236}">
                <a16:creationId xmlns:a16="http://schemas.microsoft.com/office/drawing/2014/main" id="{2473E44A-52FA-6A13-138B-4EF3C951151A}"/>
              </a:ext>
            </a:extLst>
          </p:cNvPr>
          <p:cNvCxnSpPr>
            <a:cxnSpLocks/>
          </p:cNvCxnSpPr>
          <p:nvPr/>
        </p:nvCxnSpPr>
        <p:spPr>
          <a:xfrm>
            <a:off x="4996357" y="4821156"/>
            <a:ext cx="2779031" cy="0"/>
          </a:xfrm>
          <a:prstGeom prst="line">
            <a:avLst/>
          </a:prstGeom>
          <a:noFill/>
          <a:ln w="38100" cap="flat" cmpd="sng" algn="ctr">
            <a:solidFill>
              <a:srgbClr val="FD2906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1AF1E-EC13-A49E-FEB0-2AC6F629687D}"/>
              </a:ext>
            </a:extLst>
          </p:cNvPr>
          <p:cNvSpPr txBox="1"/>
          <p:nvPr/>
        </p:nvSpPr>
        <p:spPr>
          <a:xfrm>
            <a:off x="1480730" y="5009521"/>
            <a:ext cx="276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기업</a:t>
            </a: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회사</a:t>
            </a: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빌딩내 내부 네트워크 기반 클라우드 서비스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내부 네트워크 보안 환경에 최적화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기존의 데이터센터 엔지니어</a:t>
            </a: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서버 관리자 등의 유지보수 필요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시스템 규모 확장</a:t>
            </a: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축소가 어려움</a:t>
            </a:r>
            <a:endParaRPr lang="en-US" altLang="ko-KR" sz="9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E5F1D14F-BFAC-F3CB-4C5B-F533ABC20D11}"/>
              </a:ext>
            </a:extLst>
          </p:cNvPr>
          <p:cNvCxnSpPr>
            <a:cxnSpLocks/>
          </p:cNvCxnSpPr>
          <p:nvPr/>
        </p:nvCxnSpPr>
        <p:spPr>
          <a:xfrm>
            <a:off x="1480730" y="4821156"/>
            <a:ext cx="2768541" cy="0"/>
          </a:xfrm>
          <a:prstGeom prst="line">
            <a:avLst/>
          </a:prstGeom>
          <a:noFill/>
          <a:ln w="38100" cap="flat" cmpd="sng" algn="ctr">
            <a:solidFill>
              <a:srgbClr val="262626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E8DE8709-BFBB-543C-FD8E-0E006821E45A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개념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Private Cloud vs. Public Cloud)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04064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572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 고장 및 기타 이유로 인해 컨트롤러를 교체할 경우 설정하는 방법</a:t>
            </a:r>
            <a:endParaRPr lang="en-US" altLang="ko-KR" sz="1100" b="1" kern="100" dirty="0">
              <a:solidFill>
                <a:srgbClr val="FF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빠른 장치 설정 이용 시</a:t>
            </a:r>
            <a:endParaRPr lang="en-US" altLang="ko-KR" sz="9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sz="900" b="1" kern="100" dirty="0">
              <a:solidFill>
                <a:schemeClr val="accent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교체하고자 하는 컨트롤러를 새로운 컨트롤러로 교체합니다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장치정보 설정의 리스트에서 컨트롤러를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교체하고자 하는 컨트롤러의 네트워크 정보를 기록합니다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프로그램에서 설정 마법사를 실행합니다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4.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설정마법사에서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검색을 합니다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교체한 컨트롤러가 나타나면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▼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클릭하여 아래 목록으로 내립니다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교체된 컨트롤러를 선택한 후 네트워크 정보를 입력하고 네트워크 정보를 설정을 하고 완료합니다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 교체시에는 저장을 클릭하지 않습니다</a:t>
            </a:r>
            <a:r>
              <a:rPr lang="en-US" altLang="ko-KR" sz="900" b="1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b="1" kern="100" dirty="0">
              <a:solidFill>
                <a:srgbClr val="FF0000"/>
              </a:solidFill>
              <a:effectLst/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E2574-F2E5-A5EB-766B-7CEE56510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6" y="3537511"/>
            <a:ext cx="4109871" cy="3209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7C5FB-6F0A-2E6D-3A15-426ECED20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586" y="3536443"/>
            <a:ext cx="4110599" cy="3209394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7D3B3378-1174-2A2B-C263-04E7CFE62CCE}"/>
              </a:ext>
            </a:extLst>
          </p:cNvPr>
          <p:cNvSpPr/>
          <p:nvPr/>
        </p:nvSpPr>
        <p:spPr>
          <a:xfrm>
            <a:off x="4379115" y="4548499"/>
            <a:ext cx="653754" cy="3119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1382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56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 고장 및 기타 이유로 인해 컨트롤러를 교체할 경우 설정하는 방법</a:t>
            </a:r>
            <a:r>
              <a:rPr lang="en-US" altLang="ko-KR" sz="11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* </a:t>
            </a:r>
            <a:r>
              <a:rPr lang="ko-KR" altLang="en-US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교체한 신규 컨트롤러에 데이터베이스에 저장된 컨트롤러 정보 및 출입자 정보 일괄 업로드</a:t>
            </a:r>
            <a:endParaRPr lang="en-US" altLang="ko-KR" sz="900" b="1" kern="1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2FEC5-5433-14B9-67FC-539EBC969DD5}"/>
              </a:ext>
            </a:extLst>
          </p:cNvPr>
          <p:cNvSpPr txBox="1"/>
          <p:nvPr/>
        </p:nvSpPr>
        <p:spPr>
          <a:xfrm>
            <a:off x="527160" y="1592096"/>
            <a:ext cx="8089680" cy="285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정보설정 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기능 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장치정보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선택하고 교체된 컨트롤러를 선택한후 업로드를 클릭하여 소프트웨어에 등록된 기존 장치 </a:t>
            </a:r>
            <a:r>
              <a:rPr lang="en-US" altLang="ko-KR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정보를 교체한 컨트롤러에 업로드 합니다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출입자정보관리 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일괄처리 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출입자정보 일괄 등록을 선택하고 모든 출입자를 검색합니다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교체된 컨트롤러를 선택한후 일괄 업로드를 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</a:t>
            </a:r>
            <a:r>
              <a:rPr lang="ko-KR" altLang="en-US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클릭하여 소프트웨어에 등록된 모든 출입자 정보를 교체한 컨트롤러에 업로드 합니다</a:t>
            </a:r>
            <a:r>
              <a:rPr lang="en-US" altLang="ko-KR" sz="900" kern="1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6B13F9-E4A4-841D-2F99-14DE920F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963" y="2056526"/>
            <a:ext cx="3920383" cy="1862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E9AC7-CDE3-3B32-4DD3-D7AD85638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963" y="4447686"/>
            <a:ext cx="3920383" cy="22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0491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107721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시스템 기능 운영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화재그룹 설정</a:t>
            </a:r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0669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화재 발생 출입문 잠금 해제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170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소프트웨어를 통한 화재 발생시 </a:t>
            </a:r>
            <a:r>
              <a:rPr lang="ko-KR" altLang="en-US" sz="1100" b="1" kern="100" dirty="0" err="1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잠금해제할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출입문 잠금장치 그룹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 기능은 네트워크 보안 또는 물리적인 네트워크 분리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네트워크 망이 다를 경우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등으로 인해 컨트롤러끼리 화재 신호를 공유하지 못하는 상황이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나 개별적으로 출입문 그룹 지어서 제어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예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발생한 빌딩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지역 또는 층으로 잠금장치 해제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또는 특정 출입문을 제외하고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잠금장치를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잠금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해제해야 할 경우 사용합니다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#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특정 지역별로 그룹을 만들어 동작 시킬 경우 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3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~5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번을 반복하여 설정하면 됩니다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C6080-F268-13BA-6FE5-4F9BFCCD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49" y="2821508"/>
            <a:ext cx="5374546" cy="360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606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화재 발생 출입문 잠금 해제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81144-5F33-CC60-B4CE-1304857767C7}"/>
              </a:ext>
            </a:extLst>
          </p:cNvPr>
          <p:cNvSpPr txBox="1"/>
          <p:nvPr/>
        </p:nvSpPr>
        <p:spPr>
          <a:xfrm>
            <a:off x="464527" y="896452"/>
            <a:ext cx="8089680" cy="2572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소프트웨어를 통한 화재 발생시 </a:t>
            </a:r>
            <a:r>
              <a:rPr lang="ko-KR" altLang="en-US" sz="1100" b="1" kern="100" dirty="0" err="1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잠금해제할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출입문 잠금장치 그룹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발생시 잠금 해제할 출입문 잠금장치 그룹으로 이동합니다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2. </a:t>
            </a:r>
            <a:r>
              <a:rPr lang="ko-KR" altLang="en-US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그룹 코드를 선택합니다</a:t>
            </a: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그룹 코드는 타 시스템의 화재 시스템과의 연동할 경우에도 사용합니다</a:t>
            </a: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그룹 명칭을 입력합니다</a:t>
            </a: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화재 입력 장치에서 컨트롤러에 화재 신호를 입력한 입력장치를 선택합니다</a:t>
            </a: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               </a:t>
            </a:r>
            <a:r>
              <a:rPr lang="ko-KR" altLang="en-US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이 입력장치로 신호가 들어올 경우에 아래에 설정한 출입문들을 </a:t>
            </a:r>
            <a:r>
              <a:rPr lang="ko-KR" altLang="en-US" sz="900" b="1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잠금해제</a:t>
            </a:r>
            <a:r>
              <a:rPr lang="ko-KR" altLang="en-US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 합니다</a:t>
            </a: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저장을 클릭하여 설정을 마무리합니다</a:t>
            </a:r>
            <a:r>
              <a:rPr lang="en-US" altLang="ko-KR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b="1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Kartika" panose="020205030304040602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F4D94-634D-CAF4-7527-0F4CDBE3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52" y="3468887"/>
            <a:ext cx="4213077" cy="2801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CA8BC1-521D-3789-6C0C-8F6A1813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862" y="3455706"/>
            <a:ext cx="4250092" cy="280943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9323EA8-3FE2-DBE7-3FFB-D088635340B9}"/>
              </a:ext>
            </a:extLst>
          </p:cNvPr>
          <p:cNvSpPr/>
          <p:nvPr/>
        </p:nvSpPr>
        <p:spPr>
          <a:xfrm>
            <a:off x="4307080" y="4738642"/>
            <a:ext cx="739211" cy="350379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188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화재 발생 출입문 잠금 해제 설정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81144-5F33-CC60-B4CE-1304857767C7}"/>
              </a:ext>
            </a:extLst>
          </p:cNvPr>
          <p:cNvSpPr txBox="1"/>
          <p:nvPr/>
        </p:nvSpPr>
        <p:spPr>
          <a:xfrm>
            <a:off x="464527" y="896452"/>
            <a:ext cx="8397462" cy="142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소프트웨어를 통한 화재 발생시 </a:t>
            </a:r>
            <a:r>
              <a:rPr lang="ko-KR" altLang="en-US" sz="1100" b="1" kern="100" dirty="0" err="1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잠금해제할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출입문 잠금장치 그룹 설정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예제 설정 의미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: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그룹 코드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생성함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그룹 이름은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테스트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이며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입력장치중에서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화재신호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’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라고 이름 설정한 입력포트로 화재신호 또는 입력신호가 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                 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들어올 경우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켜짐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잠금장치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1,3,5,7)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무제한으로 동작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잠금해제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된다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출력에 경보장치가 연결되어 있다면 경보장치가 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        	       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무제한으로 동작된다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endParaRPr lang="en-US" altLang="ko-KR" sz="900" b="1" kern="100" dirty="0">
              <a:solidFill>
                <a:srgbClr val="FF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1974-4201-A3F3-1614-1FCE0B8EE0C6}"/>
              </a:ext>
            </a:extLst>
          </p:cNvPr>
          <p:cNvSpPr txBox="1"/>
          <p:nvPr/>
        </p:nvSpPr>
        <p:spPr>
          <a:xfrm>
            <a:off x="464527" y="5558183"/>
            <a:ext cx="8397462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소프트웨어 제어를 통한 화재 동작 출력만 동작하게 할 경우 </a:t>
            </a:r>
            <a:r>
              <a:rPr lang="en-US" altLang="ko-KR" sz="11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11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컨트롤러 자체 동작 해제</a:t>
            </a:r>
            <a:r>
              <a:rPr lang="en-US" altLang="ko-KR" sz="11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. 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별도의 설정을 하지 않을 경우 화재 신호 </a:t>
            </a:r>
            <a:r>
              <a:rPr lang="ko-KR" altLang="en-US" sz="900" kern="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수신시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컨트롤러는 시스템 이벤트 동작에 따른 출력설정에 따라 모든 출력을 무제한 동작하게 함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</a:t>
            </a:r>
            <a:r>
              <a:rPr lang="ko-KR" altLang="en-US" sz="900" u="sng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이벤트 동작에 따른 출력을 모두 동작하게 하지 않게 하려면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그룹 설정화면의 왼쪽 아래의 </a:t>
            </a:r>
            <a:r>
              <a:rPr lang="en-US" altLang="ko-KR" sz="900" b="1" kern="100" dirty="0">
                <a:solidFill>
                  <a:srgbClr val="FF99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화재 기능 동작 비활성화</a:t>
            </a:r>
            <a:r>
              <a:rPr lang="en-US" altLang="ko-KR" sz="900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＇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버튼을 </a:t>
            </a:r>
            <a:endParaRPr lang="en-US" altLang="ko-KR" sz="900" kern="100" dirty="0"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클릭하여 비활성화 시키고 반대로 </a:t>
            </a:r>
            <a:r>
              <a:rPr lang="ko-KR" altLang="en-US" sz="900" u="sng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모든 컨트롤러의 시스템 이벤트 동작을 하게 하려면 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‘</a:t>
            </a:r>
            <a:r>
              <a:rPr lang="ko-KR" altLang="en-US" sz="900" b="1" kern="1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화재 기능 동작 활성화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＇</a:t>
            </a:r>
            <a:r>
              <a:rPr lang="ko-KR" altLang="en-US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버튼을 클릭한다</a:t>
            </a: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2CCDC-8317-BB17-5746-66B4F3C9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530" y="2081757"/>
            <a:ext cx="5165933" cy="34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29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화재 접점 테스트 및 화재 경보 해제 방법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7688820" cy="158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접점을 통한 화재 발생시 출입문 잠금장치 강제해제 기능 테스트 및 경보 해제 방법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ko-KR" altLang="en-US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현장의 화재시스템으로부터 화재 신호를 전달받는 컨트롤러의 입력 접점을 찾습니다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일반적으로 컨트롤러의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 Status Input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4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 입력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(Fire Signal)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 연결됩니다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시스템으로부터의 화재 신호 없이 테스트를 하기 위해서는 화재 시스템으로부터 신호를 받는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Fire Signal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접점을 핀셋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니퍼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그리고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전선 등 전기가 통하는 물질을 이용해서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IN+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와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IN-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를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Short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DDE5A-5D35-6168-9432-84DB586B27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2" t="6562" r="7139" b="57829"/>
          <a:stretch/>
        </p:blipFill>
        <p:spPr bwMode="auto">
          <a:xfrm>
            <a:off x="3155748" y="2591417"/>
            <a:ext cx="2439398" cy="1477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E849C-1765-CE81-44BF-39D7C5D34C49}"/>
              </a:ext>
            </a:extLst>
          </p:cNvPr>
          <p:cNvSpPr/>
          <p:nvPr/>
        </p:nvSpPr>
        <p:spPr>
          <a:xfrm>
            <a:off x="3951986" y="2549406"/>
            <a:ext cx="295275" cy="694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3F648-619A-77EE-7C28-21FAA5F5C2F5}"/>
              </a:ext>
            </a:extLst>
          </p:cNvPr>
          <p:cNvSpPr txBox="1"/>
          <p:nvPr/>
        </p:nvSpPr>
        <p:spPr>
          <a:xfrm>
            <a:off x="376944" y="4167449"/>
            <a:ext cx="8158936" cy="243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컨트롤러에서 화재 신호가 입력되면 컨트롤러에서 출입문 잠금장치 및 기타 출력 장치들이 동작되고 출입통제 운영 프로그램에서 화재 알람 경보가 표시 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8" name="Picture 7" descr="A black flame on an orange background&#10;&#10;Description automatically generated">
            <a:extLst>
              <a:ext uri="{FF2B5EF4-FFF2-40B4-BE49-F238E27FC236}">
                <a16:creationId xmlns:a16="http://schemas.microsoft.com/office/drawing/2014/main" id="{21B76BBF-6FF9-4ADE-CAC3-3E51F73D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147" y="4458076"/>
            <a:ext cx="3784600" cy="20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1236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화재 접점 테스트 및 화재 경보 해제 방법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56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경보 해제 및 출입문 잠금장치 </a:t>
            </a:r>
            <a:r>
              <a:rPr lang="ko-KR" altLang="en-US" sz="1100" b="1" kern="100" dirty="0" err="1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잠금하는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방법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출입문</a:t>
            </a:r>
            <a:r>
              <a:rPr lang="en-US" altLang="ko-KR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입력장치</a:t>
            </a:r>
            <a:r>
              <a:rPr lang="en-US" altLang="ko-KR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출력장치 모니터링 및 제어를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실행합니다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3F648-619A-77EE-7C28-21FAA5F5C2F5}"/>
              </a:ext>
            </a:extLst>
          </p:cNvPr>
          <p:cNvSpPr txBox="1"/>
          <p:nvPr/>
        </p:nvSpPr>
        <p:spPr>
          <a:xfrm>
            <a:off x="464527" y="3834959"/>
            <a:ext cx="7373966" cy="1736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출입문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잠금장치가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모두 </a:t>
            </a:r>
            <a:r>
              <a:rPr lang="ko-KR" altLang="en-US" sz="900" b="1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잠김해제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되어 있고 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출력장치가 모두 </a:t>
            </a:r>
            <a:r>
              <a:rPr lang="ko-KR" altLang="en-US" sz="900" b="1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켜져있는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것을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확인할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6.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경보를 해제하기 위해서는 현장 관리자가 화재가 모두 종료되고 출입문을 다시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잠궈도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되는지 판단한 후에 출입통제 컨트롤러에 직접 화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재 경보 해제를 알려주고 출입문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잠금장치를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다시 잠그고 동작된 출력장치를 끄도록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7.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경보를 해제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 잠금 및 출력 꺼짐을 하려면 ‘출입문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입력장치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/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출력장치 모니터링 및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제어’에서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화면 오른쪽 하단에 있는 ‘화재 경보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해제’ 버튼을 클릭합니다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	8.  ‘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화재 경보 해제’ 버튼을 클릭하면 ‘화재 경보를 해제하겠습니까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?’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라고 하면 ‘네’를 선택하면 컨트롤러의 화재 경보가 해제됩니다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그 다음 메시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지인 ‘모든 출입문의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잠금장치를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잠그겠습니까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?’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 ‘네’를 선택하면 모든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잠금장치가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다시 잠깁니다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다음 메시지인 ‘모든 출력장치를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끄겠습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  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 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니까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?’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 ‘네’를 선택하면 모든 출력장치가 꺼집니다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7DD68E-B007-1A13-1D33-33EF90F1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19" y="1503526"/>
            <a:ext cx="3590005" cy="22013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BFDF6B-949C-BD70-F0BC-2907E4801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2" t="84635"/>
          <a:stretch/>
        </p:blipFill>
        <p:spPr bwMode="auto">
          <a:xfrm>
            <a:off x="2421961" y="5623727"/>
            <a:ext cx="3620405" cy="857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2C61DE-89A0-162C-7A7F-F878868A8453}"/>
              </a:ext>
            </a:extLst>
          </p:cNvPr>
          <p:cNvSpPr/>
          <p:nvPr/>
        </p:nvSpPr>
        <p:spPr>
          <a:xfrm>
            <a:off x="2919279" y="5728131"/>
            <a:ext cx="2695308" cy="199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4148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107721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시스템 기능 운영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(</a:t>
            </a:r>
            <a:r>
              <a:rPr lang="en-US" altLang="ko-KR" sz="3200" b="1" dirty="0" err="1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Antipass</a:t>
            </a:r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-back</a:t>
            </a:r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설정</a:t>
            </a:r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1662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(Anti-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Passback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53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기능</a:t>
            </a: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(Anti-</a:t>
            </a:r>
            <a:r>
              <a:rPr lang="en-US" altLang="ko-KR" sz="9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D2ED9-7B5B-0057-E85B-1B587F426892}"/>
              </a:ext>
            </a:extLst>
          </p:cNvPr>
          <p:cNvSpPr txBox="1"/>
          <p:nvPr/>
        </p:nvSpPr>
        <p:spPr>
          <a:xfrm>
            <a:off x="663892" y="2523172"/>
            <a:ext cx="8089680" cy="1386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기능을 사용하기 위해서는 먼저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사용할 리더를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사용으로 설정해야 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정보 설정을 실행합니다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왼쪽의 장치 목록에서 설정하려고 하는 리더를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 정보에서 기능 탭을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4. 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모드에서 ‘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사용’을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체크하고 사용하고자 하는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모드를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B2D8D-B4BC-B8F3-5478-6E7F7096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19" y="1184129"/>
            <a:ext cx="4199324" cy="1226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90991-01D0-69EB-1ED4-A95855617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88"/>
          <a:stretch/>
        </p:blipFill>
        <p:spPr>
          <a:xfrm>
            <a:off x="2242731" y="4022640"/>
            <a:ext cx="4802303" cy="254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6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F789F1E-F3BE-4046-9A7C-E9E2BEE30A6A}"/>
              </a:ext>
            </a:extLst>
          </p:cNvPr>
          <p:cNvGrpSpPr/>
          <p:nvPr/>
        </p:nvGrpSpPr>
        <p:grpSpPr>
          <a:xfrm>
            <a:off x="2663015" y="623643"/>
            <a:ext cx="2602689" cy="1847542"/>
            <a:chOff x="3960874" y="1076504"/>
            <a:chExt cx="3229989" cy="21633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CEE827-6E3C-45A9-A9FC-F5376557196C}"/>
                </a:ext>
              </a:extLst>
            </p:cNvPr>
            <p:cNvSpPr txBox="1"/>
            <p:nvPr/>
          </p:nvSpPr>
          <p:spPr>
            <a:xfrm>
              <a:off x="4551228" y="1076504"/>
              <a:ext cx="2639635" cy="378410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출입통제 시스템</a:t>
              </a:r>
              <a:r>
                <a:rPr lang="en-US" altLang="ko-KR" sz="15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5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기본</a:t>
              </a:r>
              <a:r>
                <a:rPr lang="en-US" altLang="ko-KR" sz="1500" b="1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)</a:t>
              </a:r>
              <a:endParaRPr lang="ko-KR" altLang="en-US" sz="1500" b="1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199BA-7A32-4BAD-AE63-6EF25F7AE680}"/>
                </a:ext>
              </a:extLst>
            </p:cNvPr>
            <p:cNvSpPr txBox="1"/>
            <p:nvPr/>
          </p:nvSpPr>
          <p:spPr>
            <a:xfrm>
              <a:off x="4322713" y="1672183"/>
              <a:ext cx="2639635" cy="156770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28588" indent="-128588">
                <a:buFont typeface="Wingdings" pitchFamily="2" charset="2"/>
                <a:buChar char="ü"/>
              </a:pP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기본개념 및 구성도</a:t>
              </a:r>
              <a:endPara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  <a:p>
              <a:pPr marL="128588" indent="-128588">
                <a:buFont typeface="Wingdings" pitchFamily="2" charset="2"/>
                <a:buChar char="ü"/>
              </a:pP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시스템 통합 및 연동</a:t>
              </a:r>
              <a:endPara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  <a:p>
              <a:pPr marL="128588" indent="-128588">
                <a:buFont typeface="Wingdings" pitchFamily="2" charset="2"/>
                <a:buChar char="ü"/>
              </a:pP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용어설명</a:t>
              </a:r>
              <a:endPara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  <a:p>
              <a:pPr marL="128588" indent="-128588">
                <a:buFont typeface="Wingdings" pitchFamily="2" charset="2"/>
                <a:buChar char="ü"/>
              </a:pP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컨트롤러형 </a:t>
              </a:r>
              <a:r>
                <a:rPr lang="en-US" altLang="ko-KR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vs. </a:t>
              </a: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일체형 비교설명</a:t>
              </a:r>
              <a:endPara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  <a:p>
              <a:pPr marL="128588" indent="-128588">
                <a:buFont typeface="Wingdings" pitchFamily="2" charset="2"/>
                <a:buChar char="ü"/>
              </a:pP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클라우드 개념</a:t>
              </a:r>
              <a:endPara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  <a:p>
              <a:pPr marL="128588" indent="-128588">
                <a:buFont typeface="Wingdings" pitchFamily="2" charset="2"/>
                <a:buChar char="ü"/>
              </a:pP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이중화 개념</a:t>
              </a:r>
              <a:endPara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  <a:p>
              <a:pPr marL="128588" indent="-128588">
                <a:buFont typeface="Wingdings" pitchFamily="2" charset="2"/>
                <a:buChar char="ü"/>
              </a:pP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출입카드 종류</a:t>
              </a:r>
              <a:r>
                <a:rPr lang="en-US" altLang="ko-KR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, </a:t>
              </a: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번호 계산 방법</a:t>
              </a:r>
              <a:endPara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  <a:p>
              <a:pPr marL="128588" indent="-128588">
                <a:buFont typeface="Wingdings" pitchFamily="2" charset="2"/>
                <a:buChar char="ü"/>
              </a:pP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특기시방기능</a:t>
              </a:r>
              <a:endPara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  <a:p>
              <a:pPr marL="128588" indent="-128588">
                <a:buFont typeface="Wingdings" pitchFamily="2" charset="2"/>
                <a:buChar char="ü"/>
              </a:pPr>
              <a:r>
                <a:rPr lang="ko-KR" altLang="en-US" sz="900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설계자료</a:t>
              </a:r>
              <a:endPara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21A4F3-83F2-4F01-9A95-8B1865F2FA31}"/>
                </a:ext>
              </a:extLst>
            </p:cNvPr>
            <p:cNvSpPr txBox="1"/>
            <p:nvPr/>
          </p:nvSpPr>
          <p:spPr>
            <a:xfrm>
              <a:off x="3960874" y="1076504"/>
              <a:ext cx="570852" cy="378410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01</a:t>
              </a:r>
              <a:endParaRPr lang="ko-KR" altLang="en-US" sz="1500" b="1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66282A6-755C-438D-AA8C-97620A6F5922}"/>
              </a:ext>
            </a:extLst>
          </p:cNvPr>
          <p:cNvSpPr txBox="1"/>
          <p:nvPr/>
        </p:nvSpPr>
        <p:spPr>
          <a:xfrm>
            <a:off x="6351165" y="623643"/>
            <a:ext cx="2126988" cy="553999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하드웨어</a:t>
            </a:r>
          </a:p>
          <a:p>
            <a:endParaRPr lang="ko-KR" altLang="en-US" sz="1500" b="1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5D4F1-AB3E-411C-85FA-EFDEE5A131A7}"/>
              </a:ext>
            </a:extLst>
          </p:cNvPr>
          <p:cNvSpPr txBox="1"/>
          <p:nvPr/>
        </p:nvSpPr>
        <p:spPr>
          <a:xfrm>
            <a:off x="6167030" y="1132357"/>
            <a:ext cx="2126988" cy="18928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제품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사양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컨트롤러 구조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컨트롤러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LED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상태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결선방법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컨트롤러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/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입력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/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출력 보드 딥 스위치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모바일 리더기 설정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관리자용 앱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)</a:t>
            </a: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모바일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ID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설정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사용자용 앱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)</a:t>
            </a: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리더기 설치시 주의사항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펌웨어 업데이트 프로그램 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컨트롤러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웹 기능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OSDP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개념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AAC27-865B-4169-85EE-950927DEE693}"/>
              </a:ext>
            </a:extLst>
          </p:cNvPr>
          <p:cNvSpPr txBox="1"/>
          <p:nvPr/>
        </p:nvSpPr>
        <p:spPr>
          <a:xfrm>
            <a:off x="5875464" y="623643"/>
            <a:ext cx="459986" cy="32316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02</a:t>
            </a:r>
            <a:endParaRPr lang="ko-KR" altLang="en-US" sz="1500" b="1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20547-2833-43A6-ACA9-3AE1990B4FC8}"/>
              </a:ext>
            </a:extLst>
          </p:cNvPr>
          <p:cNvSpPr txBox="1"/>
          <p:nvPr/>
        </p:nvSpPr>
        <p:spPr>
          <a:xfrm>
            <a:off x="3138715" y="2788875"/>
            <a:ext cx="2695764" cy="32316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하드웨어 </a:t>
            </a:r>
            <a:r>
              <a:rPr lang="en-US" altLang="ko-KR" sz="15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FAQ</a:t>
            </a:r>
            <a:endParaRPr lang="ko-KR" altLang="en-US" sz="15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C4EB29-3ACB-4D1E-9E3D-C5BA78900A67}"/>
              </a:ext>
            </a:extLst>
          </p:cNvPr>
          <p:cNvSpPr txBox="1"/>
          <p:nvPr/>
        </p:nvSpPr>
        <p:spPr>
          <a:xfrm>
            <a:off x="2954581" y="3297588"/>
            <a:ext cx="2126989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FAQ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A4A5A-8D15-4336-8F32-C8D4EB8DC192}"/>
              </a:ext>
            </a:extLst>
          </p:cNvPr>
          <p:cNvSpPr txBox="1"/>
          <p:nvPr/>
        </p:nvSpPr>
        <p:spPr>
          <a:xfrm>
            <a:off x="2663015" y="2788875"/>
            <a:ext cx="459986" cy="32316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03</a:t>
            </a:r>
            <a:endParaRPr lang="ko-KR" altLang="en-US" sz="1500" b="1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A63D0-DF09-48FA-A752-53826F9437EF}"/>
              </a:ext>
            </a:extLst>
          </p:cNvPr>
          <p:cNvSpPr txBox="1"/>
          <p:nvPr/>
        </p:nvSpPr>
        <p:spPr>
          <a:xfrm>
            <a:off x="6351164" y="2778009"/>
            <a:ext cx="2672897" cy="32316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소프트웨어 기본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98776-4D28-4F7E-B41C-953BDDB4785F}"/>
              </a:ext>
            </a:extLst>
          </p:cNvPr>
          <p:cNvSpPr txBox="1"/>
          <p:nvPr/>
        </p:nvSpPr>
        <p:spPr>
          <a:xfrm>
            <a:off x="6167030" y="3286723"/>
            <a:ext cx="2568471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데이터베이스 설치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(SQL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서버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)</a:t>
            </a: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출입통제 프로그램 설치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 err="1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그린아이티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 지문 관련 설치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출입통제 프로그램 설정 및 운영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생체 단말기 운영 설정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 err="1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슈프리마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 단말기 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Wiegand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출력 설정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FACE VI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얼굴 단말기 연동 설정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출입자 관리 방법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입력장치 설정 방법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출력장치 설정 방법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시스템 기능 설정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초기화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장치정보 일괄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입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/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출력 동작 설정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컨트롤러 교체 방법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시스템 기능 운영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화재그룹 설정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)</a:t>
            </a: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시스템 기능 운영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Antipass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-back </a:t>
            </a: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설정</a:t>
            </a: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)</a:t>
            </a: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이벤트 모니터링 방법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D7D3B-BE9C-41D2-9E80-1969008254AE}"/>
              </a:ext>
            </a:extLst>
          </p:cNvPr>
          <p:cNvSpPr txBox="1"/>
          <p:nvPr/>
        </p:nvSpPr>
        <p:spPr>
          <a:xfrm>
            <a:off x="5875464" y="2778009"/>
            <a:ext cx="459986" cy="32316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04</a:t>
            </a:r>
            <a:endParaRPr lang="ko-KR" altLang="en-US" sz="1500" b="1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23649C-D791-03D8-1D34-66C1B9D406C6}"/>
              </a:ext>
            </a:extLst>
          </p:cNvPr>
          <p:cNvSpPr txBox="1"/>
          <p:nvPr/>
        </p:nvSpPr>
        <p:spPr>
          <a:xfrm>
            <a:off x="3098768" y="4697512"/>
            <a:ext cx="2126988" cy="32316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소프트웨어 </a:t>
            </a:r>
            <a:r>
              <a:rPr lang="en-US" altLang="ko-KR" sz="15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FAQ</a:t>
            </a:r>
            <a:endParaRPr lang="ko-KR" altLang="en-US" sz="15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C2CF6F-F0F4-CABB-CCE5-3058ED6A3773}"/>
              </a:ext>
            </a:extLst>
          </p:cNvPr>
          <p:cNvSpPr txBox="1"/>
          <p:nvPr/>
        </p:nvSpPr>
        <p:spPr>
          <a:xfrm>
            <a:off x="2914633" y="5206227"/>
            <a:ext cx="2126988" cy="2308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altLang="ko-KR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FAQ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6C6552-9C47-ADE5-E348-9517DE066C85}"/>
              </a:ext>
            </a:extLst>
          </p:cNvPr>
          <p:cNvSpPr txBox="1"/>
          <p:nvPr/>
        </p:nvSpPr>
        <p:spPr>
          <a:xfrm>
            <a:off x="2623067" y="4697512"/>
            <a:ext cx="459986" cy="32316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05</a:t>
            </a:r>
            <a:endParaRPr lang="ko-KR" altLang="en-US" sz="1500" b="1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13FB462D-12AC-53A6-481A-F47CF12AF8E1}"/>
              </a:ext>
            </a:extLst>
          </p:cNvPr>
          <p:cNvGrpSpPr/>
          <p:nvPr/>
        </p:nvGrpSpPr>
        <p:grpSpPr>
          <a:xfrm>
            <a:off x="5834479" y="5755383"/>
            <a:ext cx="2602689" cy="323165"/>
            <a:chOff x="3960874" y="1076504"/>
            <a:chExt cx="3229989" cy="3784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CB9C1B-2488-8E0D-EE1C-D7A61F2F8002}"/>
                </a:ext>
              </a:extLst>
            </p:cNvPr>
            <p:cNvSpPr txBox="1"/>
            <p:nvPr/>
          </p:nvSpPr>
          <p:spPr>
            <a:xfrm>
              <a:off x="4551228" y="1076504"/>
              <a:ext cx="2639635" cy="378410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기술문의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AE8393-6827-209E-2DB4-E3E983DBE959}"/>
                </a:ext>
              </a:extLst>
            </p:cNvPr>
            <p:cNvSpPr txBox="1"/>
            <p:nvPr/>
          </p:nvSpPr>
          <p:spPr>
            <a:xfrm>
              <a:off x="3960874" y="1076504"/>
              <a:ext cx="570852" cy="378410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bg1"/>
                  </a:solidFill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06</a:t>
              </a:r>
              <a:endParaRPr lang="ko-KR" altLang="en-US" sz="1500" b="1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23DEA1-09C9-7558-24B5-0E96FC6F2BE0}"/>
              </a:ext>
            </a:extLst>
          </p:cNvPr>
          <p:cNvSpPr txBox="1"/>
          <p:nvPr/>
        </p:nvSpPr>
        <p:spPr>
          <a:xfrm>
            <a:off x="6167030" y="6211175"/>
            <a:ext cx="212698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온라인 자료 확인 방법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rPr>
              <a:t>기술문의 절차 및 기타</a:t>
            </a:r>
            <a:endParaRPr lang="en-US" altLang="ko-KR" sz="900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Arial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E250362-1520-8017-57F1-BDF2DA72E442}"/>
              </a:ext>
            </a:extLst>
          </p:cNvPr>
          <p:cNvCxnSpPr>
            <a:cxnSpLocks/>
          </p:cNvCxnSpPr>
          <p:nvPr/>
        </p:nvCxnSpPr>
        <p:spPr>
          <a:xfrm>
            <a:off x="2663015" y="681756"/>
            <a:ext cx="0" cy="2517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D169B09-CBA6-7D9D-7C93-E5CB0B4AD5EF}"/>
              </a:ext>
            </a:extLst>
          </p:cNvPr>
          <p:cNvCxnSpPr>
            <a:cxnSpLocks/>
          </p:cNvCxnSpPr>
          <p:nvPr/>
        </p:nvCxnSpPr>
        <p:spPr>
          <a:xfrm>
            <a:off x="5898854" y="695073"/>
            <a:ext cx="0" cy="2517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893E7F0-CAE7-A55F-D4E0-3E27182438BC}"/>
              </a:ext>
            </a:extLst>
          </p:cNvPr>
          <p:cNvCxnSpPr>
            <a:cxnSpLocks/>
          </p:cNvCxnSpPr>
          <p:nvPr/>
        </p:nvCxnSpPr>
        <p:spPr>
          <a:xfrm>
            <a:off x="5875464" y="2839142"/>
            <a:ext cx="0" cy="2517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D80BA2F-34B8-CA24-DCA7-A86B9F383DB7}"/>
              </a:ext>
            </a:extLst>
          </p:cNvPr>
          <p:cNvCxnSpPr>
            <a:cxnSpLocks/>
          </p:cNvCxnSpPr>
          <p:nvPr/>
        </p:nvCxnSpPr>
        <p:spPr>
          <a:xfrm>
            <a:off x="5834479" y="5826813"/>
            <a:ext cx="0" cy="2517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25208EF-D082-99B6-8122-71F627D1A8DD}"/>
              </a:ext>
            </a:extLst>
          </p:cNvPr>
          <p:cNvCxnSpPr>
            <a:cxnSpLocks/>
          </p:cNvCxnSpPr>
          <p:nvPr/>
        </p:nvCxnSpPr>
        <p:spPr>
          <a:xfrm>
            <a:off x="2698738" y="2860305"/>
            <a:ext cx="0" cy="2517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D003D3B-5DD5-64A1-CDF5-C522D61165A6}"/>
              </a:ext>
            </a:extLst>
          </p:cNvPr>
          <p:cNvCxnSpPr>
            <a:cxnSpLocks/>
          </p:cNvCxnSpPr>
          <p:nvPr/>
        </p:nvCxnSpPr>
        <p:spPr>
          <a:xfrm>
            <a:off x="2673301" y="4733226"/>
            <a:ext cx="0" cy="2517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84072-B6F0-EF97-E5B1-988AC3CCEF4A}"/>
              </a:ext>
            </a:extLst>
          </p:cNvPr>
          <p:cNvSpPr txBox="1"/>
          <p:nvPr/>
        </p:nvSpPr>
        <p:spPr>
          <a:xfrm>
            <a:off x="455280" y="798992"/>
            <a:ext cx="740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https://azure.microsoft.com/ko-kr/resources/cloud-computing-dictionary/what-is-azure/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E54EFA-416F-62DC-01B4-9794D845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1" y="1544108"/>
            <a:ext cx="8190979" cy="4656137"/>
          </a:xfrm>
          <a:prstGeom prst="rect">
            <a:avLst/>
          </a:prstGeom>
        </p:spPr>
      </p:pic>
      <p:sp>
        <p:nvSpPr>
          <p:cNvPr id="10" name="Rectangle 38">
            <a:extLst>
              <a:ext uri="{FF2B5EF4-FFF2-40B4-BE49-F238E27FC236}">
                <a16:creationId xmlns:a16="http://schemas.microsoft.com/office/drawing/2014/main" id="{E739D9C2-7864-0E8B-7651-650416B58ECA}"/>
              </a:ext>
            </a:extLst>
          </p:cNvPr>
          <p:cNvSpPr/>
          <p:nvPr/>
        </p:nvSpPr>
        <p:spPr>
          <a:xfrm>
            <a:off x="2406552" y="2986075"/>
            <a:ext cx="1579754" cy="1101831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38">
            <a:extLst>
              <a:ext uri="{FF2B5EF4-FFF2-40B4-BE49-F238E27FC236}">
                <a16:creationId xmlns:a16="http://schemas.microsoft.com/office/drawing/2014/main" id="{12F4C4EC-4E06-983C-86F8-604732A275A1}"/>
              </a:ext>
            </a:extLst>
          </p:cNvPr>
          <p:cNvSpPr/>
          <p:nvPr/>
        </p:nvSpPr>
        <p:spPr>
          <a:xfrm>
            <a:off x="5502365" y="3933345"/>
            <a:ext cx="1475165" cy="1051031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8EC917F-0F03-780C-14DC-6E9BD0177479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개념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종류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7534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(Anti-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Passback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285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기능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b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b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</a:b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5.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저장을 클릭하여 정보를 저장합니다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다른 리더들도 같은 방법으로 진행합니다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6. 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설정을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하기위하여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Global 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설정화면으로 이동합니다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정보 설정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기능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기능 버튼을 클릭</a:t>
            </a: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7.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기능 화면에서 ‘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Global 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’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탭을 클릭하여 설정화면으로 이동합니다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8. ‘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장치 정보 설정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리더’ 에서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설정을 정상적으로 하였다면 아래와 같이 리더 목록에서 설정한 리더가 나타납니다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	#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만약 리더에 설정하고자 하는 리더 정보가 나타나지 않으면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1~5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번을 반복합니다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9. 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을 설정하고자 하는 리더를 선택합니다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10.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선택한 리더를 출입한 이후에 출입가능한 리더와 출입하지 못하는 리더를 설정할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Kartika" panose="020205030304040602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C7F3CA-8AD0-20D5-1F39-8937BA86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40" y="3544410"/>
            <a:ext cx="7197117" cy="23722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EE52D2-D749-3F92-D571-C90CA9269D68}"/>
              </a:ext>
            </a:extLst>
          </p:cNvPr>
          <p:cNvSpPr/>
          <p:nvPr/>
        </p:nvSpPr>
        <p:spPr>
          <a:xfrm>
            <a:off x="5988999" y="4247171"/>
            <a:ext cx="2390151" cy="29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6443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기능 설정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(Anti-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Passback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5693-8F5E-59C7-5CB6-67494BD1BD2E}"/>
              </a:ext>
            </a:extLst>
          </p:cNvPr>
          <p:cNvSpPr txBox="1"/>
          <p:nvPr/>
        </p:nvSpPr>
        <p:spPr>
          <a:xfrm>
            <a:off x="599043" y="904799"/>
            <a:ext cx="8089680" cy="53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기능 </a:t>
            </a:r>
            <a:r>
              <a:rPr lang="en-US" altLang="ko-KR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(Anti-</a:t>
            </a:r>
            <a:r>
              <a:rPr lang="en-US" altLang="ko-KR" sz="9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Kartika" panose="02020503030404060203" pitchFamily="18" charset="0"/>
              </a:rPr>
              <a:t>)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Kartika" panose="0202050303040406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D2ED9-7B5B-0057-E85B-1B587F426892}"/>
              </a:ext>
            </a:extLst>
          </p:cNvPr>
          <p:cNvSpPr txBox="1"/>
          <p:nvPr/>
        </p:nvSpPr>
        <p:spPr>
          <a:xfrm>
            <a:off x="629709" y="2339785"/>
            <a:ext cx="7413460" cy="1418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11.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허용리더와 금지리더를 설정하고 저장 버튼을 클릭하여 설정을 완료합니다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12.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설정된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리더 목록이 왼쪽에 나타납니다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13.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모든 설정이 완료되면 ‘장치 정보 설정’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-&gt;’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시스템 기능’ 에서 ‘장치 정보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일괄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에서 모든 컨트롤러를 선택한 후 에 업로드를 클릭하여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 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설정된 정보를 컨트롤러에 적용합니다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#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출입자가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위반이 되어 출입할 수 없을 경우 ‘출입자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관리’에서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출입자 정보를 다시 업로드하면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Anti-</a:t>
            </a:r>
            <a:r>
              <a:rPr lang="en-US" altLang="ko-KR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Passback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위반이 해제되어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	  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다시 출입 </a:t>
            </a:r>
            <a:r>
              <a:rPr lang="ko-KR" altLang="en-US" sz="90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할수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967CD-0479-A593-A0FC-F4D7EFA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861" y="1330645"/>
            <a:ext cx="4943742" cy="1014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994CE-1AD3-DCEB-9D77-4F6D718DAD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89"/>
          <a:stretch/>
        </p:blipFill>
        <p:spPr>
          <a:xfrm>
            <a:off x="2102209" y="3830093"/>
            <a:ext cx="5301306" cy="26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552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이벤트 모니터링 방법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9977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기능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 모니터링에서 컬럼 설정 방법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64527" y="839565"/>
            <a:ext cx="8089680" cy="27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이벤트 모니터링에서 컬럼의 정렬 조건 설정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3F648-619A-77EE-7C28-21FAA5F5C2F5}"/>
              </a:ext>
            </a:extLst>
          </p:cNvPr>
          <p:cNvSpPr txBox="1"/>
          <p:nvPr/>
        </p:nvSpPr>
        <p:spPr>
          <a:xfrm>
            <a:off x="3699472" y="1232785"/>
            <a:ext cx="4747631" cy="189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이벤트 모니터링에서 컬럼의 정렬 조건이 위와 같이 시간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내림차순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으로 정렬이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될 경우 </a:t>
            </a:r>
            <a:r>
              <a:rPr lang="en-US" altLang="ko-KR" sz="900" b="1" u="sng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24</a:t>
            </a:r>
            <a:r>
              <a:rPr lang="ko-KR" altLang="en-US" sz="900" b="1" u="sng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시를 기준으로 데이터 수집이 멈춘 것 처럼 보일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화면처럼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월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일의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23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59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분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59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초 데이터가 표출된 이후에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월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일의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00:00:05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이벤트가 발생할 경우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23:59:59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데이터가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00:00:05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보다 크므로 계속해서 위쪽에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표출되고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월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일의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00:00:05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데이터가 아래로 표출됩니다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따라서 운영자는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월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1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일의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23:59:59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의 데이터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오후 데이터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가 위에 계속 표출되고 오전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데이터들은 아래로 표출되므로 프로그램이 멈춰져 있거나 이벤트 표출을 못하고 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고 생각할 수 있습니다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따라서 이를 방지하기 위해서는 아래와 같이 설정하면 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5DD067F-B8F1-C4FE-783B-955A67538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03" y="1211079"/>
            <a:ext cx="2887355" cy="20175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007023-6674-6D58-162C-AD6DF1042050}"/>
              </a:ext>
            </a:extLst>
          </p:cNvPr>
          <p:cNvSpPr/>
          <p:nvPr/>
        </p:nvSpPr>
        <p:spPr>
          <a:xfrm>
            <a:off x="1405782" y="1481727"/>
            <a:ext cx="348280" cy="1175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47913E-2407-0BD2-F3CF-790C06D6745A}"/>
              </a:ext>
            </a:extLst>
          </p:cNvPr>
          <p:cNvSpPr/>
          <p:nvPr/>
        </p:nvSpPr>
        <p:spPr>
          <a:xfrm>
            <a:off x="992203" y="1599241"/>
            <a:ext cx="761859" cy="140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442B9B-92BB-969E-B4AB-FA12EAE741EF}"/>
              </a:ext>
            </a:extLst>
          </p:cNvPr>
          <p:cNvSpPr/>
          <p:nvPr/>
        </p:nvSpPr>
        <p:spPr>
          <a:xfrm>
            <a:off x="1002849" y="2994344"/>
            <a:ext cx="761859" cy="140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7A6A0A8-6CC9-80C4-9268-D026B39FB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49" y="3685632"/>
            <a:ext cx="2887355" cy="2514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B0B223-434C-AA7D-717D-3E7D3732F43F}"/>
              </a:ext>
            </a:extLst>
          </p:cNvPr>
          <p:cNvSpPr txBox="1"/>
          <p:nvPr/>
        </p:nvSpPr>
        <p:spPr>
          <a:xfrm>
            <a:off x="3699471" y="3729376"/>
            <a:ext cx="4747631" cy="1130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키보드의 </a:t>
            </a:r>
            <a:r>
              <a:rPr lang="en-US" altLang="ko-KR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SHIFT</a:t>
            </a:r>
            <a:r>
              <a:rPr lang="ko-KR" altLang="en-US" sz="900" b="1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키를 누른 상태로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일자 컬럼과 시간 컬럼을 클릭하여 정렬 조건을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변경하면 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일자와 시간을 내림차순으로 정렬하면 시간 순서대로 표출합니다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또는 일자만 내림차순으로 정렬해도 같은 효과를 할 수 있으나 일자와 시간을 모두 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내림차순으로 변경하는 것을 추천합니다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	- 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위의 설정대로 하면 위의 그림처럼 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일자</a:t>
            </a:r>
            <a:r>
              <a:rPr lang="en-US" altLang="ko-KR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+</a:t>
            </a:r>
            <a:r>
              <a:rPr lang="ko-KR" altLang="en-US" sz="900" b="1" kern="10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시간순</a:t>
            </a:r>
            <a:r>
              <a:rPr lang="ko-KR" altLang="en-US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으로 표출이 됩니다</a:t>
            </a:r>
            <a:r>
              <a:rPr lang="en-US" altLang="ko-KR" sz="90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Kartika" panose="02020503030404060203" pitchFamily="18" charset="0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CCC7CA-D108-876A-F627-E1F2A151E74F}"/>
              </a:ext>
            </a:extLst>
          </p:cNvPr>
          <p:cNvSpPr/>
          <p:nvPr/>
        </p:nvSpPr>
        <p:spPr>
          <a:xfrm>
            <a:off x="1107254" y="4080616"/>
            <a:ext cx="879644" cy="1059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1B2B05-7C80-5F1D-352F-306807041249}"/>
              </a:ext>
            </a:extLst>
          </p:cNvPr>
          <p:cNvSpPr/>
          <p:nvPr/>
        </p:nvSpPr>
        <p:spPr>
          <a:xfrm>
            <a:off x="1107255" y="4186550"/>
            <a:ext cx="879644" cy="7700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8782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2400" dirty="0">
                <a:latin typeface="+mn-ea"/>
              </a:rPr>
              <a:t>소프트웨어 기능 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이벤트 모니터링 필터 설정 방법</a:t>
            </a:r>
            <a:r>
              <a:rPr lang="en-US" altLang="ko-KR" sz="2400" dirty="0"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269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b="1" kern="1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이벤트 모니터링 필터 설정 방법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0501CFD-F767-FEA8-0290-1DD1E18D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1" y="1316077"/>
            <a:ext cx="4173494" cy="1478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B6584-6E62-025E-876F-9627210D733B}"/>
              </a:ext>
            </a:extLst>
          </p:cNvPr>
          <p:cNvSpPr txBox="1"/>
          <p:nvPr/>
        </p:nvSpPr>
        <p:spPr>
          <a:xfrm>
            <a:off x="377606" y="2912480"/>
            <a:ext cx="8311117" cy="236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이벤트 모니터링을 실행합니다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이벤트 목록의 출입문 컬럼에서 마우스 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오른버튼을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실행합니다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‘Filter Editor’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실행합니다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6024BA0-DFA9-8FB0-E763-0AF502BF9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245"/>
          <a:stretch/>
        </p:blipFill>
        <p:spPr bwMode="auto">
          <a:xfrm>
            <a:off x="1082171" y="3642756"/>
            <a:ext cx="4173494" cy="19789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135B5A-7337-D0A6-CF19-52D06FFDC6B5}"/>
              </a:ext>
            </a:extLst>
          </p:cNvPr>
          <p:cNvSpPr txBox="1"/>
          <p:nvPr/>
        </p:nvSpPr>
        <p:spPr>
          <a:xfrm>
            <a:off x="455280" y="5709409"/>
            <a:ext cx="8311117" cy="236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 Begin with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클릭하여 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Is not like’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선책합니다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‘Is not like’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의 의미는 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설정값이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포함되지 않는 이벤트를 출력하겠다는 것입니다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43873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2400" dirty="0">
                <a:latin typeface="+mn-ea"/>
              </a:rPr>
              <a:t>소프트웨어 기능 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이벤트 모니터링 필터 설정 방법</a:t>
            </a:r>
            <a:r>
              <a:rPr lang="en-US" altLang="ko-KR" sz="2400" dirty="0">
                <a:latin typeface="+mn-ea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9B343-6D3A-8BB9-23C0-89CE8224F5FB}"/>
              </a:ext>
            </a:extLst>
          </p:cNvPr>
          <p:cNvSpPr txBox="1"/>
          <p:nvPr/>
        </p:nvSpPr>
        <p:spPr>
          <a:xfrm>
            <a:off x="425370" y="911667"/>
            <a:ext cx="8089680" cy="269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en-US" sz="9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</a:t>
            </a:r>
            <a:r>
              <a:rPr lang="ko-KR" altLang="en-US" sz="1100" b="1" kern="100" dirty="0">
                <a:solidFill>
                  <a:schemeClr val="accent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이벤트 모니터링 필터 설정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B6584-6E62-025E-876F-9627210D733B}"/>
              </a:ext>
            </a:extLst>
          </p:cNvPr>
          <p:cNvSpPr txBox="1"/>
          <p:nvPr/>
        </p:nvSpPr>
        <p:spPr>
          <a:xfrm>
            <a:off x="377606" y="2912480"/>
            <a:ext cx="8311117" cy="1386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- &lt;Enter a value&gt;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부분에 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%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엘리베이터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%’ 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를 입력합니다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‘%’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는 공백이나 모든 것을 포함한다는 의미입니다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‘%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엘리베이터’ 이면 ‘******엘리베이터’ 인 목록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‘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엘리베이터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%’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이면 ‘엘리베이터****’ 인 목록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, ‘%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엘리베이터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%’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이면 ‘****엘리베이터*****’인 목록 입니다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상황에 따라 </a:t>
            </a:r>
            <a:r>
              <a:rPr lang="ko-KR" altLang="en-US" sz="9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설정값을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 변경하시면 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.. 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설정이 완료되면 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OK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버튼을 클릭합니다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설정 취소는 이벤트 목록 왼쪽하단에 있는 필터설정에서 ‘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x’</a:t>
            </a:r>
            <a:r>
              <a:rPr lang="ko-KR" altLang="en-US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버튼을 클릭하면 해제됩니다</a:t>
            </a:r>
            <a:r>
              <a:rPr lang="en-US" altLang="ko-KR" sz="9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Kartika" panose="02020503030404060203" pitchFamily="18" charset="0"/>
              </a:rPr>
              <a:t>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EAEFC6F-70E3-3D47-8DE2-B5BCBBDA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8" y="1211893"/>
            <a:ext cx="4603958" cy="16456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6390EC-C720-9045-31B2-B3EA33B1CCD7}"/>
              </a:ext>
            </a:extLst>
          </p:cNvPr>
          <p:cNvSpPr/>
          <p:nvPr/>
        </p:nvSpPr>
        <p:spPr>
          <a:xfrm>
            <a:off x="2415744" y="1647355"/>
            <a:ext cx="1133475" cy="18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579BAB-86E2-DA1F-65F1-91C48FB6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48" y="4299463"/>
            <a:ext cx="4603958" cy="16572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19E625-1F88-004B-90A7-62B2C0F9E2CE}"/>
              </a:ext>
            </a:extLst>
          </p:cNvPr>
          <p:cNvSpPr/>
          <p:nvPr/>
        </p:nvSpPr>
        <p:spPr>
          <a:xfrm>
            <a:off x="1023448" y="5765358"/>
            <a:ext cx="1133475" cy="18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830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18277-29AA-2526-A570-0EB5BA4C6ADF}"/>
              </a:ext>
            </a:extLst>
          </p:cNvPr>
          <p:cNvSpPr txBox="1"/>
          <p:nvPr/>
        </p:nvSpPr>
        <p:spPr>
          <a:xfrm>
            <a:off x="3277735" y="2786476"/>
            <a:ext cx="44769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5. </a:t>
            </a:r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소프트웨어 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FAQ</a:t>
            </a:r>
            <a:endParaRPr lang="ko-KR" altLang="en-US" sz="3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4BCF5D-7F13-6536-2540-0512DB0B96F6}"/>
              </a:ext>
            </a:extLst>
          </p:cNvPr>
          <p:cNvCxnSpPr>
            <a:cxnSpLocks/>
          </p:cNvCxnSpPr>
          <p:nvPr/>
        </p:nvCxnSpPr>
        <p:spPr>
          <a:xfrm>
            <a:off x="3204767" y="2885718"/>
            <a:ext cx="0" cy="40837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34087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2F06B02-E256-FFB8-0A5A-2153AD876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202091"/>
              </p:ext>
            </p:extLst>
          </p:nvPr>
        </p:nvGraphicFramePr>
        <p:xfrm>
          <a:off x="648794" y="1775461"/>
          <a:ext cx="8137066" cy="47777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2496">
                  <a:extLst>
                    <a:ext uri="{9D8B030D-6E8A-4147-A177-3AD203B41FA5}">
                      <a16:colId xmlns:a16="http://schemas.microsoft.com/office/drawing/2014/main" val="3357870749"/>
                    </a:ext>
                  </a:extLst>
                </a:gridCol>
                <a:gridCol w="7124570">
                  <a:extLst>
                    <a:ext uri="{9D8B030D-6E8A-4147-A177-3AD203B41FA5}">
                      <a16:colId xmlns:a16="http://schemas.microsoft.com/office/drawing/2014/main" val="326912084"/>
                    </a:ext>
                  </a:extLst>
                </a:gridCol>
              </a:tblGrid>
              <a:tr h="16771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문제점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다음과 같이 루트 요소가 없습니다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(Root element is missing.)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메시지가 발생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47090"/>
                  </a:ext>
                </a:extLst>
              </a:tr>
              <a:tr h="1695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조치방법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Setup.xml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파일을 복사한다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 프로그램이 설치되어 있는 폴더에 덮어쓰기 한다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 프로그램에 </a:t>
                      </a:r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로그인시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데이터베이스 접속정보를 다시 설정하고 로그인한다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61515"/>
                  </a:ext>
                </a:extLst>
              </a:tr>
              <a:tr h="1404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이스트컨트롤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고객지원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-&gt;FAQ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확인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3"/>
                        </a:rPr>
                        <a:t>https://titanium-spade-eb5.notion.site/XML-08adcfe4c6134468bbc5bc847d35be37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64998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5AA1ED62-EF26-C2EF-CA2C-731BFD14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77" y="2136855"/>
            <a:ext cx="1590683" cy="1208006"/>
          </a:xfrm>
          <a:prstGeom prst="rect">
            <a:avLst/>
          </a:prstGeom>
        </p:spPr>
      </p:pic>
      <p:sp>
        <p:nvSpPr>
          <p:cNvPr id="5" name="TextBox 22">
            <a:extLst>
              <a:ext uri="{FF2B5EF4-FFF2-40B4-BE49-F238E27FC236}">
                <a16:creationId xmlns:a16="http://schemas.microsoft.com/office/drawing/2014/main" id="{7FA16F66-D8CE-FEF4-0F24-451B63B48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762871"/>
            <a:ext cx="756964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Q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uestion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XML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오류메시지 ‘루트 요소가 없습니다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.’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발생시 조치방법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DE362C80-D034-0A83-65D5-4B5052705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21" y="1409992"/>
            <a:ext cx="74451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A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nswer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D0D531-0778-3FAC-7E23-AE48EEADF11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873FDD8-7370-D659-DFE2-280CE085E30C}"/>
              </a:ext>
            </a:extLst>
          </p:cNvPr>
          <p:cNvSpPr>
            <a:spLocks/>
          </p:cNvSpPr>
          <p:nvPr/>
        </p:nvSpPr>
        <p:spPr bwMode="auto">
          <a:xfrm>
            <a:off x="455277" y="161673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96941895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82815225-849E-4A04-F9BA-329A9D73B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762871"/>
            <a:ext cx="756964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Q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uestion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암호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실패 후 로그인 잠김 조치방법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2F06B02-E256-FFB8-0A5A-2153AD876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55570"/>
              </p:ext>
            </p:extLst>
          </p:nvPr>
        </p:nvGraphicFramePr>
        <p:xfrm>
          <a:off x="661672" y="1841669"/>
          <a:ext cx="8093707" cy="47001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7101">
                  <a:extLst>
                    <a:ext uri="{9D8B030D-6E8A-4147-A177-3AD203B41FA5}">
                      <a16:colId xmlns:a16="http://schemas.microsoft.com/office/drawing/2014/main" val="3357870749"/>
                    </a:ext>
                  </a:extLst>
                </a:gridCol>
                <a:gridCol w="7086606">
                  <a:extLst>
                    <a:ext uri="{9D8B030D-6E8A-4147-A177-3AD203B41FA5}">
                      <a16:colId xmlns:a16="http://schemas.microsoft.com/office/drawing/2014/main" val="326912084"/>
                    </a:ext>
                  </a:extLst>
                </a:gridCol>
              </a:tblGrid>
              <a:tr h="15324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문제점</a:t>
                      </a:r>
                      <a:endParaRPr lang="ko-KR" altLang="en-US" sz="105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아래와 같은 메시지가 발생</a:t>
                      </a:r>
                      <a:endParaRPr lang="ko-KR" alt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47090"/>
                  </a:ext>
                </a:extLst>
              </a:tr>
              <a:tr h="2055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chemeClr val="tx1"/>
                          </a:solidFill>
                        </a:rPr>
                        <a:t>조치방법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/>
                        <a:t>1. </a:t>
                      </a:r>
                      <a:r>
                        <a:rPr lang="ko-KR" altLang="en-US" sz="1000"/>
                        <a:t>시작메뉴에서 </a:t>
                      </a:r>
                      <a:r>
                        <a:rPr lang="en-US" altLang="ko-KR" sz="1000"/>
                        <a:t>Microsoft SQL Server Management Studio </a:t>
                      </a:r>
                      <a:r>
                        <a:rPr lang="ko-KR" altLang="en-US" sz="1000"/>
                        <a:t>실행한다</a:t>
                      </a:r>
                      <a:r>
                        <a:rPr lang="en-US" altLang="ko-KR" sz="100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/>
                        <a:t>2. SQL Server Management Studio</a:t>
                      </a:r>
                      <a:r>
                        <a:rPr lang="ko-KR" altLang="en-US" sz="1000"/>
                        <a:t>에 로그인을 진행한다</a:t>
                      </a:r>
                      <a:r>
                        <a:rPr lang="en-US" altLang="ko-KR" sz="100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/>
                        <a:t>3. </a:t>
                      </a:r>
                      <a:r>
                        <a:rPr lang="ko-KR" altLang="en-US" sz="1000"/>
                        <a:t>로그인 후 왼쪽의 트리에서 </a:t>
                      </a:r>
                      <a:r>
                        <a:rPr lang="en-US" altLang="ko-KR" sz="1000"/>
                        <a:t>Database→ ISTDB </a:t>
                      </a:r>
                      <a:r>
                        <a:rPr lang="ko-KR" altLang="en-US" sz="1000"/>
                        <a:t>또는 </a:t>
                      </a:r>
                      <a:r>
                        <a:rPr lang="en-US" altLang="ko-KR" sz="1000" err="1"/>
                        <a:t>ACSDB→Tables</a:t>
                      </a:r>
                      <a:r>
                        <a:rPr lang="ko-KR" altLang="en-US" sz="1000"/>
                        <a:t>선택한다</a:t>
                      </a:r>
                      <a:r>
                        <a:rPr lang="en-US" altLang="ko-KR" sz="100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/>
                        <a:t>4. Tables</a:t>
                      </a:r>
                      <a:r>
                        <a:rPr lang="ko-KR" altLang="en-US" sz="1000"/>
                        <a:t>에서 </a:t>
                      </a:r>
                      <a:r>
                        <a:rPr lang="en-US" altLang="ko-KR" sz="1000" err="1"/>
                        <a:t>Security_User_Master</a:t>
                      </a:r>
                      <a:r>
                        <a:rPr lang="en-US" altLang="ko-KR" sz="1000"/>
                        <a:t> </a:t>
                      </a:r>
                      <a:r>
                        <a:rPr lang="ko-KR" altLang="en-US" sz="1000"/>
                        <a:t>테이블을 선택한 후 마우스 오른쪽 버튼을 클릭해 </a:t>
                      </a:r>
                      <a:r>
                        <a:rPr lang="en-US" altLang="ko-KR" sz="1000"/>
                        <a:t>200</a:t>
                      </a:r>
                      <a:r>
                        <a:rPr lang="ko-KR" altLang="en-US" sz="1000"/>
                        <a:t>개의 행 편집</a:t>
                      </a:r>
                      <a:r>
                        <a:rPr lang="en-US" altLang="ko-KR" sz="1000"/>
                        <a:t> </a:t>
                      </a:r>
                      <a:r>
                        <a:rPr lang="ko-KR" altLang="en-US" sz="1000"/>
                        <a:t>메뉴를 선택한다</a:t>
                      </a:r>
                      <a:r>
                        <a:rPr lang="en-US" altLang="ko-KR" sz="1000"/>
                        <a:t>.</a:t>
                      </a:r>
                    </a:p>
                    <a:p>
                      <a:pPr latinLnBrk="1"/>
                      <a:endParaRPr lang="en-US" altLang="ko-KR" sz="1000"/>
                    </a:p>
                    <a:p>
                      <a:pPr latinLnBrk="1"/>
                      <a:r>
                        <a:rPr lang="en-US" altLang="ko-KR" sz="1000"/>
                        <a:t>5. </a:t>
                      </a:r>
                      <a:r>
                        <a:rPr lang="ko-KR" altLang="en-US" sz="1000"/>
                        <a:t>해당 계정의 </a:t>
                      </a:r>
                      <a:r>
                        <a:rPr lang="en-US" altLang="ko-KR" sz="1000" err="1"/>
                        <a:t>LogRetryCount</a:t>
                      </a:r>
                      <a:r>
                        <a:rPr lang="en-US" altLang="ko-KR" sz="1000"/>
                        <a:t> </a:t>
                      </a:r>
                      <a:r>
                        <a:rPr lang="ko-KR" altLang="en-US" sz="1000"/>
                        <a:t>항목을 </a:t>
                      </a:r>
                      <a:r>
                        <a:rPr lang="en-US" altLang="ko-KR" sz="1000"/>
                        <a:t>5</a:t>
                      </a:r>
                      <a:r>
                        <a:rPr lang="ko-KR" altLang="en-US" sz="1000"/>
                        <a:t>에서 </a:t>
                      </a:r>
                      <a:r>
                        <a:rPr lang="en-US" altLang="ko-KR" sz="1000"/>
                        <a:t>0</a:t>
                      </a:r>
                      <a:r>
                        <a:rPr lang="ko-KR" altLang="en-US" sz="1000"/>
                        <a:t>으로 수정 후 커서를 아래로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90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61515"/>
                  </a:ext>
                </a:extLst>
              </a:tr>
              <a:tr h="1112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chemeClr val="tx1"/>
                          </a:solidFill>
                        </a:rPr>
                        <a:t>온라인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이스트컨트롤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국문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홈페이지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고객지원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-&gt;FAQ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에서 확인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hlinkClick r:id="rId3"/>
                        </a:rPr>
                        <a:t>https://titanium-spade-eb5.notion.site/5-418f0147abe5419db53ea34f13a1cade</a:t>
                      </a:r>
                      <a:endParaRPr lang="en-US" altLang="ko-KR" sz="90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86632"/>
                  </a:ext>
                </a:extLst>
              </a:tr>
            </a:tbl>
          </a:graphicData>
        </a:graphic>
      </p:graphicFrame>
      <p:sp>
        <p:nvSpPr>
          <p:cNvPr id="5" name="TextBox 22">
            <a:extLst>
              <a:ext uri="{FF2B5EF4-FFF2-40B4-BE49-F238E27FC236}">
                <a16:creationId xmlns:a16="http://schemas.microsoft.com/office/drawing/2014/main" id="{4CE63FB4-BDF2-1C4B-4C33-0F6AD8346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21" y="1409992"/>
            <a:ext cx="74451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A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nswer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DCB2EA-2FD7-9E95-BB41-EBCC1A86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70" y="2211542"/>
            <a:ext cx="1516380" cy="101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42DEBF-2C93-CB82-C150-F1C32A11CA3B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8483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82815225-849E-4A04-F9BA-329A9D73B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762871"/>
            <a:ext cx="756964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Q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uestion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연결시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MSOLEDBSQL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공급자는 로컬 컴퓨터에 등록할 수 없습니다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.’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메시지가 발생시 조치방법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2F06B02-E256-FFB8-0A5A-2153AD876D97}"/>
              </a:ext>
            </a:extLst>
          </p:cNvPr>
          <p:cNvGraphicFramePr>
            <a:graphicFrameLocks noGrp="1"/>
          </p:cNvGraphicFramePr>
          <p:nvPr/>
        </p:nvGraphicFramePr>
        <p:xfrm>
          <a:off x="661672" y="1841669"/>
          <a:ext cx="8093707" cy="46581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7101">
                  <a:extLst>
                    <a:ext uri="{9D8B030D-6E8A-4147-A177-3AD203B41FA5}">
                      <a16:colId xmlns:a16="http://schemas.microsoft.com/office/drawing/2014/main" val="3357870749"/>
                    </a:ext>
                  </a:extLst>
                </a:gridCol>
                <a:gridCol w="7086606">
                  <a:extLst>
                    <a:ext uri="{9D8B030D-6E8A-4147-A177-3AD203B41FA5}">
                      <a16:colId xmlns:a16="http://schemas.microsoft.com/office/drawing/2014/main" val="326912084"/>
                    </a:ext>
                  </a:extLst>
                </a:gridCol>
              </a:tblGrid>
              <a:tr h="1551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</a:rPr>
                        <a:t>문제점</a:t>
                      </a:r>
                      <a:endParaRPr lang="ko-KR" altLang="en-US" sz="105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MSOLEDBSQL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 공급자는 로컬 컴퓨터에 등록할 수 없습니다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메시지 발생</a:t>
                      </a:r>
                      <a:endParaRPr lang="ko-KR" altLang="en-US" sz="10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47090"/>
                  </a:ext>
                </a:extLst>
              </a:tr>
              <a:tr h="1588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chemeClr val="tx1"/>
                          </a:solidFill>
                        </a:rPr>
                        <a:t>조치방법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nn-NO" altLang="ko-KR" sz="1000"/>
                        <a:t>Microsoft OLE DB Driver for SQL Server 18.x.</a:t>
                      </a:r>
                      <a:r>
                        <a:rPr lang="en-US" altLang="ko-KR" sz="1000"/>
                        <a:t>zip </a:t>
                      </a:r>
                      <a:r>
                        <a:rPr lang="ko-KR" altLang="en-US" sz="1000"/>
                        <a:t>파일을 다운로드 한다</a:t>
                      </a:r>
                      <a:r>
                        <a:rPr lang="en-US" altLang="ko-KR" sz="100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hlinkClick r:id="rId2"/>
                        </a:rPr>
                        <a:t>다운로드</a:t>
                      </a:r>
                      <a:r>
                        <a:rPr lang="en-US" altLang="ko-KR" sz="1000">
                          <a:hlinkClick r:id="rId2"/>
                        </a:rPr>
                        <a:t>: https://titanium-spade-eb5.notion.site/MSOLEDBSQL-b380b00b7a8e4df094010cae7b737312?pvs=4</a:t>
                      </a:r>
                      <a:endParaRPr lang="en-US" altLang="ko-KR" sz="1000"/>
                    </a:p>
                    <a:p>
                      <a:pPr marL="0" indent="0" latinLnBrk="1"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/>
                        <a:t>2. </a:t>
                      </a:r>
                      <a:r>
                        <a:rPr lang="ko-KR" altLang="en-US" sz="1000"/>
                        <a:t>파일을 설치한다</a:t>
                      </a:r>
                      <a:r>
                        <a:rPr lang="en-US" altLang="ko-KR" sz="1000"/>
                        <a:t>. </a:t>
                      </a:r>
                      <a:endParaRPr lang="en-US" altLang="ko-KR" sz="90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61515"/>
                  </a:ext>
                </a:extLst>
              </a:tr>
              <a:tr h="1517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chemeClr val="tx1"/>
                          </a:solidFill>
                        </a:rPr>
                        <a:t>온라인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이스트컨트롤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국문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홈페이지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고객지원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-&gt;FAQ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에서 확인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hlinkClick r:id="rId3"/>
                        </a:rPr>
                        <a:t>http://www.istcontrol.com/home/bbs/board.php?bo_table=faq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hlinkClick r:id="rId2"/>
                        </a:rPr>
                        <a:t>https://titanium-spade-eb5.notion.site/MSOLEDBSQL-b380b00b7a8e4df094010cae7b737312?pvs=4</a:t>
                      </a:r>
                      <a:endParaRPr lang="en-US" altLang="ko-KR" sz="90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7478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5F776D2-B623-1D9F-EA63-F3DFDAC8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611" y="2115759"/>
            <a:ext cx="1476189" cy="1169091"/>
          </a:xfrm>
          <a:prstGeom prst="rect">
            <a:avLst/>
          </a:prstGeom>
        </p:spPr>
      </p:pic>
      <p:sp>
        <p:nvSpPr>
          <p:cNvPr id="5" name="TextBox 22">
            <a:extLst>
              <a:ext uri="{FF2B5EF4-FFF2-40B4-BE49-F238E27FC236}">
                <a16:creationId xmlns:a16="http://schemas.microsoft.com/office/drawing/2014/main" id="{4CE63FB4-BDF2-1C4B-4C33-0F6AD8346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21" y="1409992"/>
            <a:ext cx="74451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A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nswer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DB523A-35D6-7417-80CB-8A86CB815B66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85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2998715" y="2844225"/>
            <a:ext cx="3397647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이중화 개념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218069" y="293798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2163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82815225-849E-4A04-F9BA-329A9D73B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762871"/>
            <a:ext cx="756964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Q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uestion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출입자 보고서 </a:t>
            </a:r>
            <a:r>
              <a:rPr lang="ko-KR" altLang="en-US" sz="120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출력시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‘</a:t>
            </a:r>
            <a:r>
              <a:rPr lang="en-US" altLang="ko-KR" sz="120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nvarchar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데이터형식을 </a:t>
            </a:r>
            <a:r>
              <a:rPr lang="en-US" altLang="ko-KR" sz="120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smalldatetime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형식으로 변환하는 중 값 범위를 벗어났습니다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.’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오류가 발생하는 경우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2F06B02-E256-FFB8-0A5A-2153AD876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00016"/>
              </p:ext>
            </p:extLst>
          </p:nvPr>
        </p:nvGraphicFramePr>
        <p:xfrm>
          <a:off x="661672" y="1841669"/>
          <a:ext cx="8093707" cy="46581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7101">
                  <a:extLst>
                    <a:ext uri="{9D8B030D-6E8A-4147-A177-3AD203B41FA5}">
                      <a16:colId xmlns:a16="http://schemas.microsoft.com/office/drawing/2014/main" val="3357870749"/>
                    </a:ext>
                  </a:extLst>
                </a:gridCol>
                <a:gridCol w="7086606">
                  <a:extLst>
                    <a:ext uri="{9D8B030D-6E8A-4147-A177-3AD203B41FA5}">
                      <a16:colId xmlns:a16="http://schemas.microsoft.com/office/drawing/2014/main" val="326912084"/>
                    </a:ext>
                  </a:extLst>
                </a:gridCol>
              </a:tblGrid>
              <a:tr h="1551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문제점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아래와 같은 메시지 발생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47090"/>
                  </a:ext>
                </a:extLst>
              </a:tr>
              <a:tr h="1588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조치방법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DNXDataCorrection.exe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다운로드 받아서 출입통제시스템 프로그램이 설치된 위치에 복사해 넣는다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기본위치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c:\program files(x86)\ISTCONTROL\Smart X-Manager\)</a:t>
                      </a:r>
                    </a:p>
                    <a:p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DNXDataCorrection.exe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실행하여 ‘출입자 날짜 오류 수정’ 버튼을 클릭한다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61515"/>
                  </a:ext>
                </a:extLst>
              </a:tr>
              <a:tr h="1517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이스트컨트롤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국문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홈페이지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고객지원</a:t>
                      </a: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-&gt;FAQ </a:t>
                      </a:r>
                      <a:r>
                        <a:rPr lang="ko-KR" altLang="en-US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확인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3"/>
                        </a:rPr>
                        <a:t>https://titanium-spade-eb5.notion.site/nvarchar-smalldatetime-a9777eb91a824485afa8f48effb61d99</a:t>
                      </a:r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74783"/>
                  </a:ext>
                </a:extLst>
              </a:tr>
            </a:tbl>
          </a:graphicData>
        </a:graphic>
      </p:graphicFrame>
      <p:sp>
        <p:nvSpPr>
          <p:cNvPr id="5" name="TextBox 22">
            <a:extLst>
              <a:ext uri="{FF2B5EF4-FFF2-40B4-BE49-F238E27FC236}">
                <a16:creationId xmlns:a16="http://schemas.microsoft.com/office/drawing/2014/main" id="{4CE63FB4-BDF2-1C4B-4C33-0F6AD8346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21" y="1409992"/>
            <a:ext cx="74451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A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nswer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6F9D62-4E8F-0148-75F7-764B0D901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940" y="2148656"/>
            <a:ext cx="1447800" cy="11437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1A7F60-810E-CA2C-BA22-1A076B65C72D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0723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FAQ (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문의사항 목록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9F794C-DB78-4443-2555-C0BE14113268}"/>
              </a:ext>
            </a:extLst>
          </p:cNvPr>
          <p:cNvGraphicFramePr>
            <a:graphicFrameLocks noGrp="1"/>
          </p:cNvGraphicFramePr>
          <p:nvPr/>
        </p:nvGraphicFramePr>
        <p:xfrm>
          <a:off x="661499" y="1188549"/>
          <a:ext cx="8208181" cy="4336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38011">
                  <a:extLst>
                    <a:ext uri="{9D8B030D-6E8A-4147-A177-3AD203B41FA5}">
                      <a16:colId xmlns:a16="http://schemas.microsoft.com/office/drawing/2014/main" val="2993928358"/>
                    </a:ext>
                  </a:extLst>
                </a:gridCol>
                <a:gridCol w="5170170">
                  <a:extLst>
                    <a:ext uri="{9D8B030D-6E8A-4147-A177-3AD203B41FA5}">
                      <a16:colId xmlns:a16="http://schemas.microsoft.com/office/drawing/2014/main" val="1480236456"/>
                    </a:ext>
                  </a:extLst>
                </a:gridCol>
              </a:tblGrid>
              <a:tr h="25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FAQ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+mj-ea"/>
                          <a:ea typeface="+mj-ea"/>
                        </a:rPr>
                        <a:t>조치방법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온라인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021666"/>
                  </a:ext>
                </a:extLst>
              </a:tr>
              <a:tr h="472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로그인 암호 분실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 err="1"/>
                        <a:t>잊어버린경우</a:t>
                      </a:r>
                      <a:r>
                        <a:rPr lang="en-US" altLang="ko-KR" sz="900"/>
                        <a:t>) </a:t>
                      </a:r>
                      <a:r>
                        <a:rPr lang="ko-KR" altLang="en-US" sz="900"/>
                        <a:t>조치방법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이스트컨트롤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국문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홈페이지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고객지원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-&gt;FAQ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에서 확인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hlinkClick r:id="rId3"/>
                        </a:rPr>
                        <a:t>https://titanium-spade-eb5.notion.site/cf26c634aa904a62a665090c934e0111</a:t>
                      </a:r>
                      <a:endParaRPr lang="en-US" altLang="ko-KR" sz="900" kern="120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155832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프로그램 재설치 및 업그레이드 방법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프로그램만 설치하는 경우</a:t>
                      </a:r>
                      <a:r>
                        <a:rPr lang="en-US" altLang="ko-KR" sz="900"/>
                        <a:t>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이스트컨트롤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국문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홈페이지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고객지원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-&gt;FAQ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에서 확인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hlinkClick r:id="rId4"/>
                        </a:rPr>
                        <a:t>https://titanium-spade-eb5.notion.site/f4eec94ff9a443d4ab63258e5f41d9fb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58460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출입문 </a:t>
                      </a:r>
                      <a:r>
                        <a:rPr lang="ko-KR" altLang="en-US" sz="900" err="1"/>
                        <a:t>전기정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 err="1"/>
                        <a:t>락</a:t>
                      </a:r>
                      <a:r>
                        <a:rPr lang="en-US" altLang="ko-KR" sz="900"/>
                        <a:t>) </a:t>
                      </a:r>
                      <a:r>
                        <a:rPr lang="ko-KR" altLang="en-US" sz="900"/>
                        <a:t>자동해제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개방</a:t>
                      </a:r>
                      <a:r>
                        <a:rPr lang="en-US" altLang="ko-KR" sz="900"/>
                        <a:t>) </a:t>
                      </a:r>
                      <a:r>
                        <a:rPr lang="ko-KR" altLang="en-US" sz="900"/>
                        <a:t>타임스케줄 설정방법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이스트컨트롤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국문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홈페이지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고객지원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-&gt;FAQ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에서 확인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hlinkClick r:id="rId5"/>
                        </a:rPr>
                        <a:t>https://titanium-spade-eb5.notion.site/c8221af9b8af41c4b9e6498c9dace74d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333582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err="1"/>
                        <a:t>Antipass</a:t>
                      </a:r>
                      <a:r>
                        <a:rPr lang="en-US" altLang="ko-KR" sz="900"/>
                        <a:t>-back </a:t>
                      </a:r>
                      <a:r>
                        <a:rPr lang="ko-KR" altLang="en-US" sz="900"/>
                        <a:t>및 </a:t>
                      </a:r>
                      <a:r>
                        <a:rPr lang="en-US" altLang="ko-KR" sz="900"/>
                        <a:t>Global </a:t>
                      </a:r>
                      <a:r>
                        <a:rPr lang="en-US" altLang="ko-KR" sz="900" err="1"/>
                        <a:t>Antipass</a:t>
                      </a:r>
                      <a:r>
                        <a:rPr lang="en-US" altLang="ko-KR" sz="900"/>
                        <a:t>-back </a:t>
                      </a:r>
                      <a:r>
                        <a:rPr lang="ko-KR" altLang="en-US" sz="900"/>
                        <a:t>설정방법 및 예제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이스트컨트롤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국문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홈페이지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고객지원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-&gt;FAQ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에서 확인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hlinkClick r:id="rId6"/>
                        </a:rPr>
                        <a:t>https://titanium-spade-eb5.notion.site/Antipass-back-Global-Antipass-back-fa158c265944422aaceb7aa4f7e0d3e8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586542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데이터베이스 백업 및 복원 방법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프로그램 이전 설치나 컴퓨터 </a:t>
                      </a:r>
                      <a:r>
                        <a:rPr lang="ko-KR" altLang="en-US" sz="900" err="1"/>
                        <a:t>교체시</a:t>
                      </a:r>
                      <a:r>
                        <a:rPr lang="en-US" altLang="ko-KR" sz="900"/>
                        <a:t>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이스트컨트롤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국문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홈페이지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고객지원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-&gt;FAQ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에서 확인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hlinkClick r:id="rId7"/>
                        </a:rPr>
                        <a:t>https://titanium-spade-eb5.notion.site/b9a717bbddf3456da8317f24d42b5dcf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511395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데이터베이스 복원 방법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스케줄 백업된 데이터베이스 복원 후 조회</a:t>
                      </a:r>
                      <a:r>
                        <a:rPr lang="en-US" altLang="ko-KR" sz="900"/>
                        <a:t>)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이스트컨트롤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국문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홈페이지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고객지원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-&gt;FAQ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에서 확인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hlinkClick r:id="rId8"/>
                        </a:rPr>
                        <a:t>https://titanium-spade-eb5.notion.site/39834a4bf37a4005b5ce020f3f0c4233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67737"/>
                  </a:ext>
                </a:extLst>
              </a:tr>
              <a:tr h="583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유니온 커뮤니티 지문인식기 사용시 오류 </a:t>
                      </a:r>
                      <a:r>
                        <a:rPr lang="ko-KR" altLang="en-US" sz="900" err="1"/>
                        <a:t>메세지번호에</a:t>
                      </a:r>
                      <a:r>
                        <a:rPr lang="ko-KR" altLang="en-US" sz="900"/>
                        <a:t> 따른 이유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이스트컨트롤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국문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홈페이지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고객지원</a:t>
                      </a:r>
                      <a:r>
                        <a:rPr lang="en-US" altLang="ko-KR" sz="900">
                          <a:solidFill>
                            <a:srgbClr val="FF0000"/>
                          </a:solidFill>
                        </a:rPr>
                        <a:t>-&gt;FAQ </a:t>
                      </a:r>
                      <a:r>
                        <a:rPr lang="ko-KR" altLang="en-US" sz="900">
                          <a:solidFill>
                            <a:srgbClr val="FF0000"/>
                          </a:solidFill>
                        </a:rPr>
                        <a:t>에서 확인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rgbClr val="FF0000"/>
                          </a:solidFill>
                          <a:hlinkClick r:id="rId2"/>
                        </a:rPr>
                        <a:t>http://www.istcontrol.com/home/bbs/board.php?bo_table=faq</a:t>
                      </a:r>
                      <a:endParaRPr lang="en-US" altLang="ko-KR" sz="90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hlinkClick r:id="rId9"/>
                        </a:rPr>
                        <a:t>https://titanium-spade-eb5.notion.site/65f0ec339930467bb73c08b740270851</a:t>
                      </a:r>
                      <a:endParaRPr lang="ko-KR" altLang="en-US" sz="9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30746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0E848D9-2D20-7782-73F3-331A5217294C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8758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18277-29AA-2526-A570-0EB5BA4C6ADF}"/>
              </a:ext>
            </a:extLst>
          </p:cNvPr>
          <p:cNvSpPr txBox="1"/>
          <p:nvPr/>
        </p:nvSpPr>
        <p:spPr>
          <a:xfrm>
            <a:off x="3277735" y="2786476"/>
            <a:ext cx="44769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6. </a:t>
            </a:r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기술문의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4BCF5D-7F13-6536-2540-0512DB0B96F6}"/>
              </a:ext>
            </a:extLst>
          </p:cNvPr>
          <p:cNvCxnSpPr>
            <a:cxnSpLocks/>
          </p:cNvCxnSpPr>
          <p:nvPr/>
        </p:nvCxnSpPr>
        <p:spPr>
          <a:xfrm>
            <a:off x="3204767" y="2885718"/>
            <a:ext cx="0" cy="40837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015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온라인 자료 확인 방법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7431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기술자료 확인 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D0BE7A-6C6E-A938-C68B-AB23F16DB9BD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0B8BED9-4C2B-75C7-F908-7A090C732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81" y="821513"/>
            <a:ext cx="26530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Arial" charset="0"/>
              </a:rPr>
              <a:t>■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컴퓨터</a:t>
            </a:r>
            <a:r>
              <a:rPr lang="en-US" altLang="ko-KR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 - 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홈페이지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B7C2A-C1F8-6336-7530-BB2EA60DD417}"/>
              </a:ext>
            </a:extLst>
          </p:cNvPr>
          <p:cNvSpPr txBox="1"/>
          <p:nvPr/>
        </p:nvSpPr>
        <p:spPr>
          <a:xfrm>
            <a:off x="671537" y="1240156"/>
            <a:ext cx="390046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en-US" altLang="ko-KR" sz="110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http://www.istcontrol.com</a:t>
            </a:r>
            <a:r>
              <a:rPr lang="en-US" altLang="ko-KR" sz="110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endParaRPr lang="en-US" altLang="ko-KR"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AutoNum type="arabicPeriod" startAt="2"/>
            </a:pP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 후 우측에서 언어  </a:t>
            </a:r>
            <a:r>
              <a:rPr lang="en-US" altLang="ko-KR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KR</a:t>
            </a: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선택</a:t>
            </a:r>
            <a:endParaRPr lang="en-US" altLang="ko-KR"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AutoNum type="arabicPeriod" startAt="2"/>
            </a:pP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고객지원</a:t>
            </a:r>
            <a:r>
              <a:rPr lang="en-US" altLang="ko-KR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FAQ </a:t>
            </a: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AutoNum type="arabicPeriod" startAt="2"/>
            </a:pP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자주하는 질문</a:t>
            </a:r>
            <a:r>
              <a:rPr lang="en-US" altLang="ko-KR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_SW, HW </a:t>
            </a: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중 선택</a:t>
            </a:r>
            <a:endParaRPr lang="en-US" altLang="ko-KR"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AutoNum type="arabicPeriod" startAt="2"/>
            </a:pP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기술문의 사항 확인</a:t>
            </a:r>
            <a:endParaRPr lang="en-US" altLang="ko-KR"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F92BD7-061F-A35A-A4BA-EE844261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14" y="2194497"/>
            <a:ext cx="3774650" cy="1449906"/>
          </a:xfrm>
          <a:prstGeom prst="rect">
            <a:avLst/>
          </a:prstGeom>
        </p:spPr>
      </p:pic>
      <p:sp>
        <p:nvSpPr>
          <p:cNvPr id="21" name="Rectangle 38">
            <a:extLst>
              <a:ext uri="{FF2B5EF4-FFF2-40B4-BE49-F238E27FC236}">
                <a16:creationId xmlns:a16="http://schemas.microsoft.com/office/drawing/2014/main" id="{A9B270DC-498E-7C47-BFDA-019E3A2F7780}"/>
              </a:ext>
            </a:extLst>
          </p:cNvPr>
          <p:cNvSpPr/>
          <p:nvPr/>
        </p:nvSpPr>
        <p:spPr>
          <a:xfrm>
            <a:off x="3916704" y="2345177"/>
            <a:ext cx="298472" cy="430810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BED765E-5B34-46C5-FF58-B7CC75358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06" y="2194497"/>
            <a:ext cx="3821735" cy="1449906"/>
          </a:xfrm>
          <a:prstGeom prst="rect">
            <a:avLst/>
          </a:prstGeom>
        </p:spPr>
      </p:pic>
      <p:sp>
        <p:nvSpPr>
          <p:cNvPr id="24" name="Rectangle 38">
            <a:extLst>
              <a:ext uri="{FF2B5EF4-FFF2-40B4-BE49-F238E27FC236}">
                <a16:creationId xmlns:a16="http://schemas.microsoft.com/office/drawing/2014/main" id="{E5C5FEEB-F8E5-4499-31A0-2DD8A1347500}"/>
              </a:ext>
            </a:extLst>
          </p:cNvPr>
          <p:cNvSpPr/>
          <p:nvPr/>
        </p:nvSpPr>
        <p:spPr>
          <a:xfrm>
            <a:off x="7354131" y="2539905"/>
            <a:ext cx="334777" cy="430810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Rectangle 38">
            <a:extLst>
              <a:ext uri="{FF2B5EF4-FFF2-40B4-BE49-F238E27FC236}">
                <a16:creationId xmlns:a16="http://schemas.microsoft.com/office/drawing/2014/main" id="{B35A2396-F8AD-5F8B-09B3-F15F4F5F66BD}"/>
              </a:ext>
            </a:extLst>
          </p:cNvPr>
          <p:cNvSpPr/>
          <p:nvPr/>
        </p:nvSpPr>
        <p:spPr>
          <a:xfrm>
            <a:off x="7751876" y="2993925"/>
            <a:ext cx="298472" cy="430810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A6A4246-A4E9-653C-79FD-3AD080CAF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36" y="3795083"/>
            <a:ext cx="4962339" cy="2969175"/>
          </a:xfrm>
          <a:prstGeom prst="rect">
            <a:avLst/>
          </a:prstGeom>
        </p:spPr>
      </p:pic>
      <p:sp>
        <p:nvSpPr>
          <p:cNvPr id="28" name="Rectangle 38">
            <a:extLst>
              <a:ext uri="{FF2B5EF4-FFF2-40B4-BE49-F238E27FC236}">
                <a16:creationId xmlns:a16="http://schemas.microsoft.com/office/drawing/2014/main" id="{5A76EDF0-ED6D-29FB-5FCE-76F1D8706A5D}"/>
              </a:ext>
            </a:extLst>
          </p:cNvPr>
          <p:cNvSpPr/>
          <p:nvPr/>
        </p:nvSpPr>
        <p:spPr>
          <a:xfrm>
            <a:off x="3536374" y="4698467"/>
            <a:ext cx="2232899" cy="268238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Rectangle 38">
            <a:extLst>
              <a:ext uri="{FF2B5EF4-FFF2-40B4-BE49-F238E27FC236}">
                <a16:creationId xmlns:a16="http://schemas.microsoft.com/office/drawing/2014/main" id="{BC3CBA5F-988C-D761-F06F-F3674484FA04}"/>
              </a:ext>
            </a:extLst>
          </p:cNvPr>
          <p:cNvSpPr/>
          <p:nvPr/>
        </p:nvSpPr>
        <p:spPr>
          <a:xfrm>
            <a:off x="2239836" y="5017387"/>
            <a:ext cx="4962339" cy="1667932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7778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기술자료 확인 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D0BE7A-6C6E-A938-C68B-AB23F16DB9BD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안드로이드 - 소셜 미디어 및 로고 아이콘">
            <a:extLst>
              <a:ext uri="{FF2B5EF4-FFF2-40B4-BE49-F238E27FC236}">
                <a16:creationId xmlns:a16="http://schemas.microsoft.com/office/drawing/2014/main" id="{27D61C32-3F5D-9356-AE77-0D6E4FE2D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02" y="1386469"/>
            <a:ext cx="355925" cy="32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E35CA1-19BD-D6DB-BB40-E27C7F31A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24" y="1403814"/>
            <a:ext cx="551820" cy="3045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40FC44B-6097-958A-7EF7-DF4D3E7F4C8F}"/>
              </a:ext>
            </a:extLst>
          </p:cNvPr>
          <p:cNvSpPr txBox="1"/>
          <p:nvPr/>
        </p:nvSpPr>
        <p:spPr>
          <a:xfrm>
            <a:off x="5096150" y="1793084"/>
            <a:ext cx="363998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사파리 웹 브라우저 실행</a:t>
            </a:r>
            <a:endParaRPr lang="en-US" altLang="ko-KR" sz="1050">
              <a:solidFill>
                <a:srgbClr val="0563C1"/>
              </a:solidFill>
              <a:latin typeface="나눔스퀘어" panose="020B0600000101010101" pitchFamily="50" charset="-127"/>
              <a:ea typeface="나눔스퀘어" panose="020B0600000101010101" pitchFamily="50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en-US" altLang="ko-KR" sz="105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http://www.istcontrol.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우측 메뉴에서 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  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우측 메뉴에서 고객지원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-&gt;FAQ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 공유 아이콘 클릭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홈 화면에 추가 선택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4990923-C347-90B9-5011-69C6758C0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613" y="2822227"/>
            <a:ext cx="1404947" cy="303772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0BCFBBC-67F1-392D-3642-7417D22A4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243" y="2926898"/>
            <a:ext cx="1356536" cy="2933051"/>
          </a:xfrm>
          <a:prstGeom prst="rect">
            <a:avLst/>
          </a:prstGeom>
        </p:spPr>
      </p:pic>
      <p:sp>
        <p:nvSpPr>
          <p:cNvPr id="36" name="Rectangle 38">
            <a:extLst>
              <a:ext uri="{FF2B5EF4-FFF2-40B4-BE49-F238E27FC236}">
                <a16:creationId xmlns:a16="http://schemas.microsoft.com/office/drawing/2014/main" id="{51247B41-D457-ECB6-DC39-E34031C84CC9}"/>
              </a:ext>
            </a:extLst>
          </p:cNvPr>
          <p:cNvSpPr/>
          <p:nvPr/>
        </p:nvSpPr>
        <p:spPr>
          <a:xfrm>
            <a:off x="5659868" y="5539026"/>
            <a:ext cx="388435" cy="243403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Rectangle 38">
            <a:extLst>
              <a:ext uri="{FF2B5EF4-FFF2-40B4-BE49-F238E27FC236}">
                <a16:creationId xmlns:a16="http://schemas.microsoft.com/office/drawing/2014/main" id="{E9BB5F7A-A225-4669-518A-D2D83EE10F00}"/>
              </a:ext>
            </a:extLst>
          </p:cNvPr>
          <p:cNvSpPr/>
          <p:nvPr/>
        </p:nvSpPr>
        <p:spPr>
          <a:xfrm>
            <a:off x="7130243" y="4506716"/>
            <a:ext cx="1356536" cy="213059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A6D51F47-9583-FBE3-7D0A-65C64CE39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52" y="816847"/>
            <a:ext cx="32073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C0000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Arial" charset="0"/>
              </a:rPr>
              <a:t>■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모바일 </a:t>
            </a:r>
            <a:r>
              <a:rPr lang="en-US" altLang="ko-KR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– 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단축아이콘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5EB4-B561-6236-99CB-E19F56C0A15C}"/>
              </a:ext>
            </a:extLst>
          </p:cNvPr>
          <p:cNvSpPr txBox="1"/>
          <p:nvPr/>
        </p:nvSpPr>
        <p:spPr>
          <a:xfrm>
            <a:off x="794961" y="1793084"/>
            <a:ext cx="363998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크롬 웹 브라우저 실행</a:t>
            </a:r>
            <a:endParaRPr lang="en-US" altLang="ko-KR" sz="1050">
              <a:solidFill>
                <a:srgbClr val="0563C1"/>
              </a:solidFill>
              <a:latin typeface="나눔스퀘어" panose="020B0600000101010101" pitchFamily="50" charset="-127"/>
              <a:ea typeface="나눔스퀘어" panose="020B0600000101010101" pitchFamily="50" charset="-127"/>
              <a:hlinkClick r:id="rId4"/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en-US" altLang="ko-KR" sz="105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http://www.istcontrol.com</a:t>
            </a:r>
            <a:r>
              <a:rPr lang="en-US" altLang="ko-KR" sz="105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우측 메뉴에서 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  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우측 메뉴에서 고객지원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-&gt;FAQ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크롬 웹 브라우저 우측 상단에  메뉴  클릭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홈 화면에 추가 선택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1064AE-8D8E-627E-A565-243314B2E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54" y="2822227"/>
            <a:ext cx="1427462" cy="34893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AC08BA-A710-8FF4-0993-0DBDAEAF7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955" y="2822227"/>
            <a:ext cx="1427463" cy="3489353"/>
          </a:xfrm>
          <a:prstGeom prst="rect">
            <a:avLst/>
          </a:prstGeom>
        </p:spPr>
      </p:pic>
      <p:sp>
        <p:nvSpPr>
          <p:cNvPr id="13" name="Rectangle 38">
            <a:extLst>
              <a:ext uri="{FF2B5EF4-FFF2-40B4-BE49-F238E27FC236}">
                <a16:creationId xmlns:a16="http://schemas.microsoft.com/office/drawing/2014/main" id="{389AC9E6-06BE-428C-B558-C30454037A8B}"/>
              </a:ext>
            </a:extLst>
          </p:cNvPr>
          <p:cNvSpPr/>
          <p:nvPr/>
        </p:nvSpPr>
        <p:spPr>
          <a:xfrm>
            <a:off x="2071051" y="2926898"/>
            <a:ext cx="232966" cy="243403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id="{C419E851-8BBC-9C74-0C59-CA84336A9103}"/>
              </a:ext>
            </a:extLst>
          </p:cNvPr>
          <p:cNvSpPr/>
          <p:nvPr/>
        </p:nvSpPr>
        <p:spPr>
          <a:xfrm>
            <a:off x="3147682" y="4881783"/>
            <a:ext cx="881579" cy="243403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3267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669002" y="2751010"/>
            <a:ext cx="6218808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기술문의 절차 및 기타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692434" y="283145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1943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기술문의 절차 및 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무상 기본조건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234DBA6F-EAE3-6E0A-81ED-29C3446D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80" y="877809"/>
            <a:ext cx="26530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C0000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Arial" charset="0"/>
              </a:rPr>
              <a:t>■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기술문의 절차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1DA740FB-0A38-C809-49E6-3A7F3837C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80" y="3062100"/>
            <a:ext cx="26530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C0000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Arial" charset="0"/>
              </a:rPr>
              <a:t>■ </a:t>
            </a:r>
            <a:r>
              <a:rPr lang="ko-KR" altLang="en-US" sz="1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기술지원 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무상 기본조건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DD5FB57-3FD3-D507-7ED5-8A4B7DC51CF2}"/>
              </a:ext>
            </a:extLst>
          </p:cNvPr>
          <p:cNvGraphicFramePr>
            <a:graphicFrameLocks noGrp="1"/>
          </p:cNvGraphicFramePr>
          <p:nvPr/>
        </p:nvGraphicFramePr>
        <p:xfrm>
          <a:off x="635658" y="3699161"/>
          <a:ext cx="5417819" cy="12048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6673">
                  <a:extLst>
                    <a:ext uri="{9D8B030D-6E8A-4147-A177-3AD203B41FA5}">
                      <a16:colId xmlns:a16="http://schemas.microsoft.com/office/drawing/2014/main" val="291553006"/>
                    </a:ext>
                  </a:extLst>
                </a:gridCol>
                <a:gridCol w="2193588">
                  <a:extLst>
                    <a:ext uri="{9D8B030D-6E8A-4147-A177-3AD203B41FA5}">
                      <a16:colId xmlns:a16="http://schemas.microsoft.com/office/drawing/2014/main" val="2993928358"/>
                    </a:ext>
                  </a:extLst>
                </a:gridCol>
                <a:gridCol w="2327558">
                  <a:extLst>
                    <a:ext uri="{9D8B030D-6E8A-4147-A177-3AD203B41FA5}">
                      <a16:colId xmlns:a16="http://schemas.microsoft.com/office/drawing/2014/main" val="1480236456"/>
                    </a:ext>
                  </a:extLst>
                </a:gridCol>
              </a:tblGrid>
              <a:tr h="218048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무상기간</a:t>
                      </a:r>
                      <a:r>
                        <a:rPr lang="en-US" altLang="ko-KR" sz="1200" dirty="0"/>
                        <a:t>(1</a:t>
                      </a:r>
                      <a:r>
                        <a:rPr lang="ko-KR" altLang="en-US" sz="1200" dirty="0"/>
                        <a:t>년 이내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유상기간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(1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년 이후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021666"/>
                  </a:ext>
                </a:extLst>
              </a:tr>
              <a:tr h="174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유선</a:t>
                      </a:r>
                      <a:r>
                        <a:rPr lang="en-US" altLang="ko-KR" sz="100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>
                          <a:latin typeface="+mj-ea"/>
                          <a:ea typeface="+mj-ea"/>
                        </a:rPr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  <a:cs typeface="Arial" charset="0"/>
                        </a:rPr>
                        <a:t>무상지원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분 내외 간단한 경우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: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무상</a:t>
                      </a: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일정 시간 지원이 필요한 경우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: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유상</a:t>
                      </a: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155832"/>
                  </a:ext>
                </a:extLst>
              </a:tr>
              <a:tr h="174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원격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무상지원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>
                          <a:latin typeface="+mj-ea"/>
                          <a:ea typeface="+mj-ea"/>
                        </a:rPr>
                        <a:t>유상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58460"/>
                  </a:ext>
                </a:extLst>
              </a:tr>
              <a:tr h="259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+mj-ea"/>
                          <a:ea typeface="+mj-ea"/>
                        </a:rPr>
                        <a:t>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유상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별도협의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유상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77404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56CA008-16CE-044D-E2B3-D037EC6104A6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7DC6878-75BB-E2CE-84CC-9B492924C801}"/>
              </a:ext>
            </a:extLst>
          </p:cNvPr>
          <p:cNvGraphicFramePr/>
          <p:nvPr/>
        </p:nvGraphicFramePr>
        <p:xfrm>
          <a:off x="587745" y="1376803"/>
          <a:ext cx="8330234" cy="1356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BB9B6A3-5BE5-C827-85C8-F8849F1C3F45}"/>
              </a:ext>
            </a:extLst>
          </p:cNvPr>
          <p:cNvSpPr txBox="1"/>
          <p:nvPr/>
        </p:nvSpPr>
        <p:spPr>
          <a:xfrm>
            <a:off x="587745" y="4937682"/>
            <a:ext cx="54657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800" dirty="0">
                <a:solidFill>
                  <a:srgbClr val="FF3300"/>
                </a:solidFill>
                <a:latin typeface="+mn-ea"/>
              </a:rPr>
              <a:t>▣ </a:t>
            </a:r>
            <a:r>
              <a:rPr lang="ko-KR" altLang="en-US" sz="800" dirty="0">
                <a:solidFill>
                  <a:srgbClr val="FF3300"/>
                </a:solidFill>
                <a:latin typeface="+mn-ea"/>
              </a:rPr>
              <a:t>프로젝트별 무상기간이 </a:t>
            </a:r>
            <a:r>
              <a:rPr lang="en-US" altLang="ko-KR" sz="800" dirty="0">
                <a:solidFill>
                  <a:srgbClr val="FF3300"/>
                </a:solidFill>
                <a:latin typeface="+mn-ea"/>
              </a:rPr>
              <a:t>2</a:t>
            </a:r>
            <a:r>
              <a:rPr lang="ko-KR" altLang="en-US" sz="800" dirty="0">
                <a:solidFill>
                  <a:srgbClr val="FF3300"/>
                </a:solidFill>
                <a:latin typeface="+mn-ea"/>
              </a:rPr>
              <a:t>년</a:t>
            </a:r>
            <a:r>
              <a:rPr lang="en-US" altLang="ko-KR" sz="800" dirty="0">
                <a:solidFill>
                  <a:srgbClr val="FF3300"/>
                </a:solidFill>
                <a:latin typeface="+mn-ea"/>
              </a:rPr>
              <a:t>, 3</a:t>
            </a:r>
            <a:r>
              <a:rPr lang="ko-KR" altLang="en-US" sz="800" dirty="0">
                <a:solidFill>
                  <a:srgbClr val="FF3300"/>
                </a:solidFill>
                <a:latin typeface="+mn-ea"/>
              </a:rPr>
              <a:t>년 계약이 필요한 경우 당사와 협의를 통해 프로젝트별 유</a:t>
            </a:r>
            <a:r>
              <a:rPr lang="en-US" altLang="ko-KR" sz="800" dirty="0">
                <a:solidFill>
                  <a:srgbClr val="FF3300"/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rgbClr val="FF3300"/>
                </a:solidFill>
                <a:latin typeface="+mn-ea"/>
              </a:rPr>
              <a:t>무상 기간 협의 가능</a:t>
            </a:r>
            <a:endParaRPr lang="en-US" altLang="ko-KR" sz="800" dirty="0">
              <a:solidFill>
                <a:srgbClr val="FF33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125881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186430" y="3036585"/>
            <a:ext cx="914399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/>
            <a:r>
              <a:rPr lang="en-US" altLang="ko-KR" sz="4500" dirty="0">
                <a:solidFill>
                  <a:prstClr val="white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Arial" pitchFamily="34" charset="0"/>
              </a:rPr>
              <a:t>THANK YOU</a:t>
            </a:r>
            <a:endParaRPr lang="ko-KR" altLang="en-US" sz="4500" dirty="0">
              <a:solidFill>
                <a:prstClr val="white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Arial" pitchFamily="34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AC93363-0592-CBFF-56E1-9882BB552AC6}"/>
              </a:ext>
            </a:extLst>
          </p:cNvPr>
          <p:cNvCxnSpPr>
            <a:cxnSpLocks/>
          </p:cNvCxnSpPr>
          <p:nvPr/>
        </p:nvCxnSpPr>
        <p:spPr>
          <a:xfrm>
            <a:off x="2410200" y="3186561"/>
            <a:ext cx="0" cy="48879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5C709DA-DD3A-9299-07B3-2D91513CFB7C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이중화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용어설명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299790-211C-4145-0478-877EB7D9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71256"/>
              </p:ext>
            </p:extLst>
          </p:nvPr>
        </p:nvGraphicFramePr>
        <p:xfrm>
          <a:off x="464527" y="1067791"/>
          <a:ext cx="8023695" cy="38100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1550">
                  <a:extLst>
                    <a:ext uri="{9D8B030D-6E8A-4147-A177-3AD203B41FA5}">
                      <a16:colId xmlns:a16="http://schemas.microsoft.com/office/drawing/2014/main" val="628009494"/>
                    </a:ext>
                  </a:extLst>
                </a:gridCol>
                <a:gridCol w="6722145">
                  <a:extLst>
                    <a:ext uri="{9D8B030D-6E8A-4147-A177-3AD203B41FA5}">
                      <a16:colId xmlns:a16="http://schemas.microsoft.com/office/drawing/2014/main" val="3511422831"/>
                    </a:ext>
                  </a:extLst>
                </a:gridCol>
              </a:tblGrid>
              <a:tr h="2194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983455"/>
                  </a:ext>
                </a:extLst>
              </a:tr>
              <a:tr h="529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장애조치</a:t>
                      </a:r>
                      <a:endParaRPr lang="en-US" altLang="ko-KR" sz="9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(Failover)</a:t>
                      </a:r>
                      <a:endParaRPr lang="ko-KR" altLang="en-US" sz="9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컴퓨터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 등의 서비스에 장애가 발생했을 때 예비시스템으로 자동으로 전환되는 기능을 의미</a:t>
                      </a:r>
                      <a:endParaRPr lang="en-US" altLang="ko-KR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310804"/>
                  </a:ext>
                </a:extLst>
              </a:tr>
              <a:tr h="1310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이중화</a:t>
                      </a:r>
                      <a:endParaRPr lang="en-US" altLang="ko-KR" sz="9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(Redundancy)</a:t>
                      </a:r>
                      <a:endParaRPr lang="ko-KR" altLang="en-US" sz="9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장애조치를 위해 최소 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대의 시스템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즉 운용시스템을 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Primary(Active, Master),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예비 시스템을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Secondary(Standby, Passive)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구성하는 것을 의미</a:t>
                      </a:r>
                      <a:endParaRPr lang="en-US" altLang="ko-KR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607673"/>
                  </a:ext>
                </a:extLst>
              </a:tr>
              <a:tr h="3293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고가용성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(High Availability)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컴퓨터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 등의 서비스가 상당히 </a:t>
                      </a:r>
                      <a:r>
                        <a:rPr lang="ko-KR" altLang="en-US" sz="90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오랜기간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장애없이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정상적적으로 운영이 가능한 것을 의미</a:t>
                      </a:r>
                      <a:endParaRPr lang="en-US" altLang="ko-KR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81128"/>
                  </a:ext>
                </a:extLst>
              </a:tr>
              <a:tr h="36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클러스터</a:t>
                      </a:r>
                      <a:endParaRPr lang="en-US" altLang="ko-KR" sz="9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(Cluster)</a:t>
                      </a:r>
                      <a:endParaRPr lang="ko-KR" altLang="en-US" sz="9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응용프로그램이나 서비스가 함께 작동하는 독립적인 컴퓨터의 그룹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90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클러스터드된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서버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노드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라고도 하며 물리적 케이블과 소프트웨어 로 연결된 구성을 의미</a:t>
                      </a:r>
                      <a:endParaRPr lang="en-US" altLang="ko-KR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259244"/>
                  </a:ext>
                </a:extLst>
              </a:tr>
              <a:tr h="36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미러링</a:t>
                      </a:r>
                      <a:endParaRPr lang="en-US" altLang="ko-KR" sz="9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(Mirroring)</a:t>
                      </a:r>
                      <a:endParaRPr lang="ko-KR" altLang="en-US" sz="9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 전체를 다른 서버에 복사하는 개념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Master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데이터베이스와 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Mirror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데이터베이스가 존재하고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번에 하나의 데이터베이스만 접근 가능</a:t>
                      </a:r>
                      <a:r>
                        <a:rPr lang="en-US" altLang="ko-KR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9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분산처리는 불가</a:t>
                      </a:r>
                      <a:endParaRPr lang="en-US" altLang="ko-KR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endParaRPr lang="en-US" altLang="ko-KR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642697"/>
                  </a:ext>
                </a:extLst>
              </a:tr>
              <a:tr h="36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복제</a:t>
                      </a:r>
                      <a:endParaRPr lang="en-US" altLang="ko-KR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(Replication)</a:t>
                      </a:r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데이터베이스의 각 객체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단위 등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선택적으로 또는 전체를 분산해 복제하는 방식으로 주 데이터베이스와 복제된 데이터베이스간 어디든 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Transaction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발생하면 분산된 모든 데이터베이스가 동기화가 되므로</a:t>
                      </a:r>
                      <a:r>
                        <a:rPr lang="en-US" altLang="ko-KR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9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분산처리가 가능</a:t>
                      </a:r>
                    </a:p>
                    <a:p>
                      <a:endParaRPr lang="en-US" altLang="ko-KR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792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46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8" name="Picture 27" descr="绘图1">
            <a:extLst>
              <a:ext uri="{FF2B5EF4-FFF2-40B4-BE49-F238E27FC236}">
                <a16:creationId xmlns:a16="http://schemas.microsoft.com/office/drawing/2014/main" id="{EB86A078-29D6-E1B8-C290-153B9B0C8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23" y="1248725"/>
            <a:ext cx="1039339" cy="144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2" descr="磁盘阵列">
            <a:extLst>
              <a:ext uri="{FF2B5EF4-FFF2-40B4-BE49-F238E27FC236}">
                <a16:creationId xmlns:a16="http://schemas.microsoft.com/office/drawing/2014/main" id="{1AB811F9-D32C-AB6E-C8E9-B36C8785B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254" y="2864484"/>
            <a:ext cx="1547109" cy="55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45261EC-1705-5779-DCE7-57AAA4BEA8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76530" y="2398048"/>
            <a:ext cx="1250851" cy="573023"/>
          </a:xfrm>
          <a:prstGeom prst="line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220A4C1-DDA0-E9F4-58C9-F07681C1155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088992" y="2398048"/>
            <a:ext cx="931211" cy="573023"/>
          </a:xfrm>
          <a:prstGeom prst="line">
            <a:avLst/>
          </a:prstGeom>
          <a:noFill/>
          <a:ln w="28575" algn="ctr">
            <a:solidFill>
              <a:srgbClr val="FFC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Line 9">
            <a:extLst>
              <a:ext uri="{FF2B5EF4-FFF2-40B4-BE49-F238E27FC236}">
                <a16:creationId xmlns:a16="http://schemas.microsoft.com/office/drawing/2014/main" id="{FF50292A-5006-F025-67C9-D63876D91B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76253" y="1958486"/>
            <a:ext cx="2304256" cy="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pPr latinLnBrk="0">
              <a:defRPr/>
            </a:pPr>
            <a:endParaRPr lang="ko-KR" altLang="en-US" kern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53" name="Line 9">
            <a:extLst>
              <a:ext uri="{FF2B5EF4-FFF2-40B4-BE49-F238E27FC236}">
                <a16:creationId xmlns:a16="http://schemas.microsoft.com/office/drawing/2014/main" id="{DC5952F3-FE14-41B5-9BAA-950F990B64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76253" y="1806514"/>
            <a:ext cx="2304256" cy="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pPr latinLnBrk="0">
              <a:defRPr/>
            </a:pPr>
            <a:endParaRPr lang="ko-KR" altLang="en-US" kern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54" name="Text Box 26">
            <a:extLst>
              <a:ext uri="{FF2B5EF4-FFF2-40B4-BE49-F238E27FC236}">
                <a16:creationId xmlns:a16="http://schemas.microsoft.com/office/drawing/2014/main" id="{B264A31F-A323-1B9E-C590-25262C5D2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171" y="3329929"/>
            <a:ext cx="1644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Blip>
                <a:blip r:embed="rId5"/>
              </a:buBlip>
              <a:defRPr kumimoji="1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6"/>
              </a:buBlip>
              <a:defRPr kumimoji="1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latinLnBrk="0">
              <a:spcBef>
                <a:spcPct val="50000"/>
              </a:spcBef>
              <a:buClrTx/>
              <a:buFontTx/>
              <a:buNone/>
              <a:defRPr/>
            </a:pPr>
            <a:r>
              <a:rPr kumimoji="0" lang="en-US" altLang="zh-CN" sz="1200" ker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 Unicode MS" panose="020B0604020202020204" pitchFamily="50" charset="-127"/>
              </a:rPr>
              <a:t>  Share Disk Array</a:t>
            </a:r>
          </a:p>
        </p:txBody>
      </p:sp>
      <p:grpSp>
        <p:nvGrpSpPr>
          <p:cNvPr id="55" name="组合 118">
            <a:extLst>
              <a:ext uri="{FF2B5EF4-FFF2-40B4-BE49-F238E27FC236}">
                <a16:creationId xmlns:a16="http://schemas.microsoft.com/office/drawing/2014/main" id="{A1D916FB-F665-70F3-201E-879CDACE6EC2}"/>
              </a:ext>
            </a:extLst>
          </p:cNvPr>
          <p:cNvGrpSpPr>
            <a:grpSpLocks/>
          </p:cNvGrpSpPr>
          <p:nvPr/>
        </p:nvGrpSpPr>
        <p:grpSpPr bwMode="auto">
          <a:xfrm>
            <a:off x="822043" y="1413441"/>
            <a:ext cx="744861" cy="785793"/>
            <a:chOff x="640081" y="4779328"/>
            <a:chExt cx="994410" cy="958532"/>
          </a:xfrm>
        </p:grpSpPr>
        <p:grpSp>
          <p:nvGrpSpPr>
            <p:cNvPr id="56" name="组合 39">
              <a:extLst>
                <a:ext uri="{FF2B5EF4-FFF2-40B4-BE49-F238E27FC236}">
                  <a16:creationId xmlns:a16="http://schemas.microsoft.com/office/drawing/2014/main" id="{410128CD-A58C-CB1D-7961-AFF226907F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81" y="4779328"/>
              <a:ext cx="994410" cy="958532"/>
              <a:chOff x="1444740" y="1539797"/>
              <a:chExt cx="652038" cy="668939"/>
            </a:xfrm>
          </p:grpSpPr>
          <p:sp>
            <p:nvSpPr>
              <p:cNvPr id="58" name="Oval 9">
                <a:extLst>
                  <a:ext uri="{FF2B5EF4-FFF2-40B4-BE49-F238E27FC236}">
                    <a16:creationId xmlns:a16="http://schemas.microsoft.com/office/drawing/2014/main" id="{955430D6-52C5-EA76-CCA0-B49168C2BB4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444740" y="1540322"/>
                <a:ext cx="651755" cy="668189"/>
              </a:xfrm>
              <a:prstGeom prst="ellipse">
                <a:avLst/>
              </a:prstGeom>
              <a:gradFill rotWithShape="1">
                <a:gsLst>
                  <a:gs pos="0">
                    <a:srgbClr val="00B0F0"/>
                  </a:gs>
                  <a:gs pos="100000">
                    <a:srgbClr val="00467A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2400">
                    <a:solidFill>
                      <a:srgbClr val="AD3A3A"/>
                    </a:solidFill>
                    <a:latin typeface="나눔고딕" pitchFamily="50" charset="-127"/>
                    <a:ea typeface="나눔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Blip>
                    <a:blip r:embed="rId7"/>
                  </a:buBlip>
                  <a:defRPr sz="2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Blip>
                    <a:blip r:embed="rId7"/>
                  </a:buBlip>
                  <a:defRPr sz="2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Blip>
                    <a:blip r:embed="rId7"/>
                  </a:buBlip>
                  <a:defRPr sz="2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Blip>
                    <a:blip r:embed="rId8"/>
                  </a:buBlip>
                  <a:defRPr sz="2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8"/>
                  </a:buBlip>
                  <a:defRPr sz="2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8"/>
                  </a:buBlip>
                  <a:defRPr sz="2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8"/>
                  </a:buBlip>
                  <a:defRPr sz="2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8"/>
                  </a:buBlip>
                  <a:defRPr sz="2400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defRPr>
                </a:lvl9pPr>
              </a:lstStyle>
              <a:p>
                <a:pPr eaLnBrk="1" latinLnBrk="0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prstClr val="black"/>
                  </a:solidFill>
                  <a:latin typeface="나눔스퀘어" panose="020B0600000101010101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59" name="Freeform 10">
                <a:extLst>
                  <a:ext uri="{FF2B5EF4-FFF2-40B4-BE49-F238E27FC236}">
                    <a16:creationId xmlns:a16="http://schemas.microsoft.com/office/drawing/2014/main" id="{1FA89396-6E46-0EAE-A5BA-D4AA2BFD55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17003" y="1544587"/>
                <a:ext cx="503060" cy="253059"/>
              </a:xfrm>
              <a:custGeom>
                <a:avLst/>
                <a:gdLst>
                  <a:gd name="T0" fmla="*/ 2147483647 w 1321"/>
                  <a:gd name="T1" fmla="*/ 2147483647 h 712"/>
                  <a:gd name="T2" fmla="*/ 2147483647 w 1321"/>
                  <a:gd name="T3" fmla="*/ 2147483647 h 712"/>
                  <a:gd name="T4" fmla="*/ 2147483647 w 1321"/>
                  <a:gd name="T5" fmla="*/ 2147483647 h 712"/>
                  <a:gd name="T6" fmla="*/ 2147483647 w 1321"/>
                  <a:gd name="T7" fmla="*/ 2147483647 h 712"/>
                  <a:gd name="T8" fmla="*/ 2147483647 w 1321"/>
                  <a:gd name="T9" fmla="*/ 2147483647 h 712"/>
                  <a:gd name="T10" fmla="*/ 2147483647 w 1321"/>
                  <a:gd name="T11" fmla="*/ 2147483647 h 712"/>
                  <a:gd name="T12" fmla="*/ 2147483647 w 1321"/>
                  <a:gd name="T13" fmla="*/ 2147483647 h 712"/>
                  <a:gd name="T14" fmla="*/ 2147483647 w 1321"/>
                  <a:gd name="T15" fmla="*/ 2147483647 h 712"/>
                  <a:gd name="T16" fmla="*/ 2147483647 w 1321"/>
                  <a:gd name="T17" fmla="*/ 2147483647 h 712"/>
                  <a:gd name="T18" fmla="*/ 2147483647 w 1321"/>
                  <a:gd name="T19" fmla="*/ 2147483647 h 712"/>
                  <a:gd name="T20" fmla="*/ 2147483647 w 1321"/>
                  <a:gd name="T21" fmla="*/ 2147483647 h 712"/>
                  <a:gd name="T22" fmla="*/ 2147483647 w 1321"/>
                  <a:gd name="T23" fmla="*/ 2147483647 h 712"/>
                  <a:gd name="T24" fmla="*/ 2147483647 w 1321"/>
                  <a:gd name="T25" fmla="*/ 2147483647 h 712"/>
                  <a:gd name="T26" fmla="*/ 2147483647 w 1321"/>
                  <a:gd name="T27" fmla="*/ 2147483647 h 712"/>
                  <a:gd name="T28" fmla="*/ 2147483647 w 1321"/>
                  <a:gd name="T29" fmla="*/ 2147483647 h 712"/>
                  <a:gd name="T30" fmla="*/ 2147483647 w 1321"/>
                  <a:gd name="T31" fmla="*/ 2147483647 h 712"/>
                  <a:gd name="T32" fmla="*/ 2147483647 w 1321"/>
                  <a:gd name="T33" fmla="*/ 2147483647 h 712"/>
                  <a:gd name="T34" fmla="*/ 2147483647 w 1321"/>
                  <a:gd name="T35" fmla="*/ 2147483647 h 712"/>
                  <a:gd name="T36" fmla="*/ 2147483647 w 1321"/>
                  <a:gd name="T37" fmla="*/ 2147483647 h 712"/>
                  <a:gd name="T38" fmla="*/ 2147483647 w 1321"/>
                  <a:gd name="T39" fmla="*/ 2147483647 h 712"/>
                  <a:gd name="T40" fmla="*/ 2147483647 w 1321"/>
                  <a:gd name="T41" fmla="*/ 2147483647 h 712"/>
                  <a:gd name="T42" fmla="*/ 2147483647 w 1321"/>
                  <a:gd name="T43" fmla="*/ 2147483647 h 712"/>
                  <a:gd name="T44" fmla="*/ 2147483647 w 1321"/>
                  <a:gd name="T45" fmla="*/ 2147483647 h 712"/>
                  <a:gd name="T46" fmla="*/ 2147483647 w 1321"/>
                  <a:gd name="T47" fmla="*/ 2147483647 h 712"/>
                  <a:gd name="T48" fmla="*/ 2147483647 w 1321"/>
                  <a:gd name="T49" fmla="*/ 2147483647 h 712"/>
                  <a:gd name="T50" fmla="*/ 2147483647 w 1321"/>
                  <a:gd name="T51" fmla="*/ 2147483647 h 712"/>
                  <a:gd name="T52" fmla="*/ 2147483647 w 1321"/>
                  <a:gd name="T53" fmla="*/ 2147483647 h 712"/>
                  <a:gd name="T54" fmla="*/ 2147483647 w 1321"/>
                  <a:gd name="T55" fmla="*/ 2147483647 h 712"/>
                  <a:gd name="T56" fmla="*/ 0 w 1321"/>
                  <a:gd name="T57" fmla="*/ 2147483647 h 712"/>
                  <a:gd name="T58" fmla="*/ 0 w 1321"/>
                  <a:gd name="T59" fmla="*/ 2147483647 h 712"/>
                  <a:gd name="T60" fmla="*/ 2147483647 w 1321"/>
                  <a:gd name="T61" fmla="*/ 2147483647 h 712"/>
                  <a:gd name="T62" fmla="*/ 2147483647 w 1321"/>
                  <a:gd name="T63" fmla="*/ 2147483647 h 712"/>
                  <a:gd name="T64" fmla="*/ 2147483647 w 1321"/>
                  <a:gd name="T65" fmla="*/ 2147483647 h 712"/>
                  <a:gd name="T66" fmla="*/ 2147483647 w 1321"/>
                  <a:gd name="T67" fmla="*/ 2147483647 h 712"/>
                  <a:gd name="T68" fmla="*/ 2147483647 w 1321"/>
                  <a:gd name="T69" fmla="*/ 2147483647 h 712"/>
                  <a:gd name="T70" fmla="*/ 2147483647 w 1321"/>
                  <a:gd name="T71" fmla="*/ 2147483647 h 712"/>
                  <a:gd name="T72" fmla="*/ 2147483647 w 1321"/>
                  <a:gd name="T73" fmla="*/ 2147483647 h 712"/>
                  <a:gd name="T74" fmla="*/ 2147483647 w 1321"/>
                  <a:gd name="T75" fmla="*/ 2147483647 h 712"/>
                  <a:gd name="T76" fmla="*/ 2147483647 w 1321"/>
                  <a:gd name="T77" fmla="*/ 2147483647 h 712"/>
                  <a:gd name="T78" fmla="*/ 2147483647 w 1321"/>
                  <a:gd name="T79" fmla="*/ 2147483647 h 712"/>
                  <a:gd name="T80" fmla="*/ 2147483647 w 1321"/>
                  <a:gd name="T81" fmla="*/ 2147483647 h 712"/>
                  <a:gd name="T82" fmla="*/ 2147483647 w 1321"/>
                  <a:gd name="T83" fmla="*/ 0 h 712"/>
                  <a:gd name="T84" fmla="*/ 2147483647 w 1321"/>
                  <a:gd name="T85" fmla="*/ 0 h 712"/>
                  <a:gd name="T86" fmla="*/ 2147483647 w 1321"/>
                  <a:gd name="T87" fmla="*/ 2147483647 h 712"/>
                  <a:gd name="T88" fmla="*/ 2147483647 w 1321"/>
                  <a:gd name="T89" fmla="*/ 2147483647 h 712"/>
                  <a:gd name="T90" fmla="*/ 2147483647 w 1321"/>
                  <a:gd name="T91" fmla="*/ 2147483647 h 712"/>
                  <a:gd name="T92" fmla="*/ 2147483647 w 1321"/>
                  <a:gd name="T93" fmla="*/ 2147483647 h 712"/>
                  <a:gd name="T94" fmla="*/ 2147483647 w 1321"/>
                  <a:gd name="T95" fmla="*/ 2147483647 h 712"/>
                  <a:gd name="T96" fmla="*/ 2147483647 w 1321"/>
                  <a:gd name="T97" fmla="*/ 2147483647 h 712"/>
                  <a:gd name="T98" fmla="*/ 2147483647 w 1321"/>
                  <a:gd name="T99" fmla="*/ 2147483647 h 712"/>
                  <a:gd name="T100" fmla="*/ 2147483647 w 1321"/>
                  <a:gd name="T101" fmla="*/ 2147483647 h 712"/>
                  <a:gd name="T102" fmla="*/ 2147483647 w 1321"/>
                  <a:gd name="T103" fmla="*/ 2147483647 h 712"/>
                  <a:gd name="T104" fmla="*/ 2147483647 w 1321"/>
                  <a:gd name="T105" fmla="*/ 2147483647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latinLnBrk="0">
                  <a:defRPr/>
                </a:pPr>
                <a:endParaRPr lang="ko-KR" altLang="en-US" ker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 Unicode MS" panose="020B0604020202020204" pitchFamily="50" charset="-127"/>
                </a:endParaRPr>
              </a:p>
            </p:txBody>
          </p:sp>
        </p:grpSp>
        <p:sp>
          <p:nvSpPr>
            <p:cNvPr id="57" name="矩形 92">
              <a:extLst>
                <a:ext uri="{FF2B5EF4-FFF2-40B4-BE49-F238E27FC236}">
                  <a16:creationId xmlns:a16="http://schemas.microsoft.com/office/drawing/2014/main" id="{445591C8-D2DB-367B-143F-6AF567AB6B4A}"/>
                </a:ext>
              </a:extLst>
            </p:cNvPr>
            <p:cNvSpPr/>
            <p:nvPr/>
          </p:nvSpPr>
          <p:spPr>
            <a:xfrm>
              <a:off x="816907" y="5008240"/>
              <a:ext cx="642445" cy="4505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zh-CN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  <a:cs typeface="Arial Unicode MS" panose="020B0604020202020204" pitchFamily="50" charset="-127"/>
                </a:rPr>
                <a:t>DB</a:t>
              </a:r>
            </a:p>
          </p:txBody>
        </p:sp>
      </p:grpSp>
      <p:sp>
        <p:nvSpPr>
          <p:cNvPr id="60" name="Text Box 14">
            <a:extLst>
              <a:ext uri="{FF2B5EF4-FFF2-40B4-BE49-F238E27FC236}">
                <a16:creationId xmlns:a16="http://schemas.microsoft.com/office/drawing/2014/main" id="{0B9CEE84-B1AE-7880-438C-7CC3702EF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7427" y="1485869"/>
            <a:ext cx="204511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Blip>
                <a:blip r:embed="rId5"/>
              </a:buBlip>
              <a:defRPr kumimoji="1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6"/>
              </a:buBlip>
              <a:defRPr kumimoji="1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latinLnBrk="0">
              <a:spcBef>
                <a:spcPct val="50000"/>
              </a:spcBef>
              <a:buClrTx/>
              <a:buFontTx/>
              <a:buNone/>
              <a:defRPr/>
            </a:pPr>
            <a:r>
              <a:rPr kumimoji="0" lang="en-US" altLang="zh-CN" sz="900" ker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 Unicode MS" panose="020B0604020202020204" pitchFamily="50" charset="-127"/>
              </a:rPr>
              <a:t>Heartbeat Network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F31B92-2DDB-8A4F-4FDB-87693219AA1D}"/>
              </a:ext>
            </a:extLst>
          </p:cNvPr>
          <p:cNvGrpSpPr/>
          <p:nvPr/>
        </p:nvGrpSpPr>
        <p:grpSpPr>
          <a:xfrm>
            <a:off x="2575767" y="2949176"/>
            <a:ext cx="217054" cy="256318"/>
            <a:chOff x="405729" y="5890638"/>
            <a:chExt cx="217054" cy="174415"/>
          </a:xfrm>
          <a:solidFill>
            <a:srgbClr val="0066FF"/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BC81A88-11D9-C03A-C76F-6B931A26F553}"/>
                </a:ext>
              </a:extLst>
            </p:cNvPr>
            <p:cNvSpPr/>
            <p:nvPr/>
          </p:nvSpPr>
          <p:spPr bwMode="auto">
            <a:xfrm>
              <a:off x="405729" y="5894149"/>
              <a:ext cx="216024" cy="170904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latinLnBrk="0" hangingPunct="0"/>
              <a:endParaRPr lang="ko-KR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9EAF40F-5E2D-82EF-86C5-004E4919AE1E}"/>
                </a:ext>
              </a:extLst>
            </p:cNvPr>
            <p:cNvGrpSpPr/>
            <p:nvPr/>
          </p:nvGrpSpPr>
          <p:grpSpPr>
            <a:xfrm>
              <a:off x="574477" y="5890638"/>
              <a:ext cx="48306" cy="171664"/>
              <a:chOff x="923294" y="5890638"/>
              <a:chExt cx="48306" cy="171664"/>
            </a:xfrm>
            <a:grpFill/>
          </p:grpSpPr>
          <p:sp>
            <p:nvSpPr>
              <p:cNvPr id="1024" name="이등변 삼각형 1023">
                <a:extLst>
                  <a:ext uri="{FF2B5EF4-FFF2-40B4-BE49-F238E27FC236}">
                    <a16:creationId xmlns:a16="http://schemas.microsoft.com/office/drawing/2014/main" id="{D614A9EB-DEA8-9D14-D7EA-6ADCF97ABCCE}"/>
                  </a:ext>
                </a:extLst>
              </p:cNvPr>
              <p:cNvSpPr/>
              <p:nvPr/>
            </p:nvSpPr>
            <p:spPr bwMode="auto">
              <a:xfrm rot="16200000">
                <a:off x="902966" y="5910967"/>
                <a:ext cx="88963" cy="48305"/>
              </a:xfrm>
              <a:prstGeom prst="triangle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 hangingPunct="0"/>
                <a:endParaRPr lang="ko-KR" altLang="en-US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25" name="이등변 삼각형 1024">
                <a:extLst>
                  <a:ext uri="{FF2B5EF4-FFF2-40B4-BE49-F238E27FC236}">
                    <a16:creationId xmlns:a16="http://schemas.microsoft.com/office/drawing/2014/main" id="{E1143970-F304-1C95-A518-B5AB5265ED2D}"/>
                  </a:ext>
                </a:extLst>
              </p:cNvPr>
              <p:cNvSpPr/>
              <p:nvPr/>
            </p:nvSpPr>
            <p:spPr bwMode="auto">
              <a:xfrm rot="16200000">
                <a:off x="902965" y="5993668"/>
                <a:ext cx="88963" cy="48305"/>
              </a:xfrm>
              <a:prstGeom prst="triangle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latinLnBrk="0" hangingPunct="0"/>
                <a:endParaRPr lang="ko-KR" altLang="en-US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5855FFB3-0213-3307-03C3-4D359F8A31DC}"/>
              </a:ext>
            </a:extLst>
          </p:cNvPr>
          <p:cNvGrpSpPr/>
          <p:nvPr/>
        </p:nvGrpSpPr>
        <p:grpSpPr>
          <a:xfrm>
            <a:off x="2706032" y="2954186"/>
            <a:ext cx="297434" cy="251485"/>
            <a:chOff x="5858742" y="4609142"/>
            <a:chExt cx="1233538" cy="664181"/>
          </a:xfrm>
          <a:solidFill>
            <a:srgbClr val="0066FF"/>
          </a:solidFill>
        </p:grpSpPr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6BE03687-BC44-AD2F-BE86-77366B1A16BF}"/>
                </a:ext>
              </a:extLst>
            </p:cNvPr>
            <p:cNvSpPr/>
            <p:nvPr/>
          </p:nvSpPr>
          <p:spPr bwMode="auto">
            <a:xfrm>
              <a:off x="6084167" y="4609142"/>
              <a:ext cx="1008113" cy="66100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latinLnBrk="0" hangingPunct="0"/>
              <a:endParaRPr lang="ko-KR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29" name="이등변 삼각형 1028">
              <a:extLst>
                <a:ext uri="{FF2B5EF4-FFF2-40B4-BE49-F238E27FC236}">
                  <a16:creationId xmlns:a16="http://schemas.microsoft.com/office/drawing/2014/main" id="{C2627953-1B22-8D92-6565-E1636BC7E868}"/>
                </a:ext>
              </a:extLst>
            </p:cNvPr>
            <p:cNvSpPr/>
            <p:nvPr/>
          </p:nvSpPr>
          <p:spPr bwMode="auto">
            <a:xfrm rot="16200000">
              <a:off x="5790557" y="4677554"/>
              <a:ext cx="361797" cy="225426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latinLnBrk="0" hangingPunct="0"/>
              <a:endParaRPr lang="ko-KR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30" name="이등변 삼각형 1029">
              <a:extLst>
                <a:ext uri="{FF2B5EF4-FFF2-40B4-BE49-F238E27FC236}">
                  <a16:creationId xmlns:a16="http://schemas.microsoft.com/office/drawing/2014/main" id="{A8F3BEA2-47E2-C59B-9AE6-6E88BE44A8A3}"/>
                </a:ext>
              </a:extLst>
            </p:cNvPr>
            <p:cNvSpPr/>
            <p:nvPr/>
          </p:nvSpPr>
          <p:spPr bwMode="auto">
            <a:xfrm rot="16200000">
              <a:off x="5790556" y="4979712"/>
              <a:ext cx="361797" cy="225426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latinLnBrk="0" hangingPunct="0"/>
              <a:endParaRPr lang="ko-KR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C584DDA-E69F-552A-4BFF-0FF3001848F0}"/>
              </a:ext>
            </a:extLst>
          </p:cNvPr>
          <p:cNvSpPr txBox="1"/>
          <p:nvPr/>
        </p:nvSpPr>
        <p:spPr>
          <a:xfrm>
            <a:off x="2577630" y="2957913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lang="ko-KR" altLang="en-US" sz="90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2" name="Picture 27" descr="绘图1">
            <a:extLst>
              <a:ext uri="{FF2B5EF4-FFF2-40B4-BE49-F238E27FC236}">
                <a16:creationId xmlns:a16="http://schemas.microsoft.com/office/drawing/2014/main" id="{13507C25-6853-46BC-CF2E-15B890D0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28" y="1259541"/>
            <a:ext cx="1039339" cy="144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3" name="组合 143">
            <a:extLst>
              <a:ext uri="{FF2B5EF4-FFF2-40B4-BE49-F238E27FC236}">
                <a16:creationId xmlns:a16="http://schemas.microsoft.com/office/drawing/2014/main" id="{D4EC7ED5-C2CA-09CE-F1D1-44D44276D9E5}"/>
              </a:ext>
            </a:extLst>
          </p:cNvPr>
          <p:cNvGrpSpPr>
            <a:grpSpLocks/>
          </p:cNvGrpSpPr>
          <p:nvPr/>
        </p:nvGrpSpPr>
        <p:grpSpPr bwMode="auto">
          <a:xfrm>
            <a:off x="4321785" y="1400228"/>
            <a:ext cx="820738" cy="784238"/>
            <a:chOff x="7910400" y="3377248"/>
            <a:chExt cx="1093184" cy="958532"/>
          </a:xfrm>
        </p:grpSpPr>
        <p:grpSp>
          <p:nvGrpSpPr>
            <p:cNvPr id="1034" name="组合 137">
              <a:extLst>
                <a:ext uri="{FF2B5EF4-FFF2-40B4-BE49-F238E27FC236}">
                  <a16:creationId xmlns:a16="http://schemas.microsoft.com/office/drawing/2014/main" id="{381A7CC0-9C72-D96C-6AFE-669ECA36F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7661" y="3377248"/>
              <a:ext cx="994410" cy="958532"/>
              <a:chOff x="712471" y="5411788"/>
              <a:chExt cx="994410" cy="958532"/>
            </a:xfrm>
          </p:grpSpPr>
          <p:sp>
            <p:nvSpPr>
              <p:cNvPr id="1036" name="Oval 9">
                <a:extLst>
                  <a:ext uri="{FF2B5EF4-FFF2-40B4-BE49-F238E27FC236}">
                    <a16:creationId xmlns:a16="http://schemas.microsoft.com/office/drawing/2014/main" id="{3D452D95-5CE3-4896-BE34-A99AB9C862A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13270" y="5411630"/>
                <a:ext cx="993803" cy="959356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lumMod val="50000"/>
                      <a:lumOff val="50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defRPr/>
                </a:pPr>
                <a:endParaRPr lang="zh-CN" altLang="en-US" kern="0">
                  <a:solidFill>
                    <a:prstClr val="black"/>
                  </a:solidFill>
                  <a:latin typeface="나눔스퀘어" panose="020B0600000101010101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1037" name="Freeform 10">
                <a:extLst>
                  <a:ext uri="{FF2B5EF4-FFF2-40B4-BE49-F238E27FC236}">
                    <a16:creationId xmlns:a16="http://schemas.microsoft.com/office/drawing/2014/main" id="{DACF880B-9B84-3FDD-9763-D671D5B445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823223" y="5417753"/>
                <a:ext cx="767555" cy="361290"/>
              </a:xfrm>
              <a:custGeom>
                <a:avLst/>
                <a:gdLst>
                  <a:gd name="T0" fmla="*/ 765121916 w 1321"/>
                  <a:gd name="T1" fmla="*/ 57347663 h 712"/>
                  <a:gd name="T2" fmla="*/ 774931614 w 1321"/>
                  <a:gd name="T3" fmla="*/ 63146483 h 712"/>
                  <a:gd name="T4" fmla="*/ 777195324 w 1321"/>
                  <a:gd name="T5" fmla="*/ 68301526 h 712"/>
                  <a:gd name="T6" fmla="*/ 773422764 w 1321"/>
                  <a:gd name="T7" fmla="*/ 73456568 h 712"/>
                  <a:gd name="T8" fmla="*/ 763613066 w 1321"/>
                  <a:gd name="T9" fmla="*/ 77322448 h 712"/>
                  <a:gd name="T10" fmla="*/ 748521958 w 1321"/>
                  <a:gd name="T11" fmla="*/ 82477490 h 712"/>
                  <a:gd name="T12" fmla="*/ 728903430 w 1321"/>
                  <a:gd name="T13" fmla="*/ 86343371 h 712"/>
                  <a:gd name="T14" fmla="*/ 704002624 w 1321"/>
                  <a:gd name="T15" fmla="*/ 89565473 h 712"/>
                  <a:gd name="T16" fmla="*/ 675330127 w 1321"/>
                  <a:gd name="T17" fmla="*/ 92786772 h 712"/>
                  <a:gd name="T18" fmla="*/ 642884201 w 1321"/>
                  <a:gd name="T19" fmla="*/ 95364293 h 712"/>
                  <a:gd name="T20" fmla="*/ 606664847 w 1321"/>
                  <a:gd name="T21" fmla="*/ 97297233 h 712"/>
                  <a:gd name="T22" fmla="*/ 568937511 w 1321"/>
                  <a:gd name="T23" fmla="*/ 97941814 h 712"/>
                  <a:gd name="T24" fmla="*/ 527436747 w 1321"/>
                  <a:gd name="T25" fmla="*/ 100519336 h 712"/>
                  <a:gd name="T26" fmla="*/ 485181123 w 1321"/>
                  <a:gd name="T27" fmla="*/ 101163114 h 712"/>
                  <a:gd name="T28" fmla="*/ 468581164 w 1321"/>
                  <a:gd name="T29" fmla="*/ 101807695 h 712"/>
                  <a:gd name="T30" fmla="*/ 280695761 w 1321"/>
                  <a:gd name="T31" fmla="*/ 101807695 h 712"/>
                  <a:gd name="T32" fmla="*/ 277677192 w 1321"/>
                  <a:gd name="T33" fmla="*/ 101807695 h 712"/>
                  <a:gd name="T34" fmla="*/ 240703847 w 1321"/>
                  <a:gd name="T35" fmla="*/ 101163114 h 712"/>
                  <a:gd name="T36" fmla="*/ 205240167 w 1321"/>
                  <a:gd name="T37" fmla="*/ 100519336 h 712"/>
                  <a:gd name="T38" fmla="*/ 171284522 w 1321"/>
                  <a:gd name="T39" fmla="*/ 99230174 h 712"/>
                  <a:gd name="T40" fmla="*/ 138084605 w 1321"/>
                  <a:gd name="T41" fmla="*/ 97297233 h 712"/>
                  <a:gd name="T42" fmla="*/ 110165203 w 1321"/>
                  <a:gd name="T43" fmla="*/ 96652653 h 712"/>
                  <a:gd name="T44" fmla="*/ 84510406 w 1321"/>
                  <a:gd name="T45" fmla="*/ 94075934 h 712"/>
                  <a:gd name="T46" fmla="*/ 58100750 w 1321"/>
                  <a:gd name="T47" fmla="*/ 92142191 h 712"/>
                  <a:gd name="T48" fmla="*/ 40745919 w 1321"/>
                  <a:gd name="T49" fmla="*/ 90209251 h 712"/>
                  <a:gd name="T50" fmla="*/ 19618534 w 1321"/>
                  <a:gd name="T51" fmla="*/ 86343371 h 712"/>
                  <a:gd name="T52" fmla="*/ 13582261 w 1321"/>
                  <a:gd name="T53" fmla="*/ 83121269 h 712"/>
                  <a:gd name="T54" fmla="*/ 4527421 w 1321"/>
                  <a:gd name="T55" fmla="*/ 79255388 h 712"/>
                  <a:gd name="T56" fmla="*/ 0 w 1321"/>
                  <a:gd name="T57" fmla="*/ 74744927 h 712"/>
                  <a:gd name="T58" fmla="*/ 0 w 1321"/>
                  <a:gd name="T59" fmla="*/ 74100346 h 712"/>
                  <a:gd name="T60" fmla="*/ 3018570 w 1321"/>
                  <a:gd name="T61" fmla="*/ 68301526 h 712"/>
                  <a:gd name="T62" fmla="*/ 12072542 w 1321"/>
                  <a:gd name="T63" fmla="*/ 63791064 h 712"/>
                  <a:gd name="T64" fmla="*/ 28673380 w 1321"/>
                  <a:gd name="T65" fmla="*/ 52837201 h 712"/>
                  <a:gd name="T66" fmla="*/ 55083036 w 1321"/>
                  <a:gd name="T67" fmla="*/ 42527104 h 712"/>
                  <a:gd name="T68" fmla="*/ 87528975 w 1321"/>
                  <a:gd name="T69" fmla="*/ 34150763 h 712"/>
                  <a:gd name="T70" fmla="*/ 120729788 w 1321"/>
                  <a:gd name="T71" fmla="*/ 24485253 h 712"/>
                  <a:gd name="T72" fmla="*/ 159211983 w 1321"/>
                  <a:gd name="T73" fmla="*/ 17397271 h 712"/>
                  <a:gd name="T74" fmla="*/ 201466738 w 1321"/>
                  <a:gd name="T75" fmla="*/ 11598447 h 712"/>
                  <a:gd name="T76" fmla="*/ 244477276 w 1321"/>
                  <a:gd name="T77" fmla="*/ 6443403 h 712"/>
                  <a:gd name="T78" fmla="*/ 292768300 w 1321"/>
                  <a:gd name="T79" fmla="*/ 2577522 h 712"/>
                  <a:gd name="T80" fmla="*/ 341815053 w 1321"/>
                  <a:gd name="T81" fmla="*/ 2577522 h 712"/>
                  <a:gd name="T82" fmla="*/ 393124647 w 1321"/>
                  <a:gd name="T83" fmla="*/ 0 h 712"/>
                  <a:gd name="T84" fmla="*/ 393124647 w 1321"/>
                  <a:gd name="T85" fmla="*/ 0 h 712"/>
                  <a:gd name="T86" fmla="*/ 446698819 w 1321"/>
                  <a:gd name="T87" fmla="*/ 2577522 h 712"/>
                  <a:gd name="T88" fmla="*/ 498763381 w 1321"/>
                  <a:gd name="T89" fmla="*/ 2577522 h 712"/>
                  <a:gd name="T90" fmla="*/ 548564124 w 1321"/>
                  <a:gd name="T91" fmla="*/ 7087986 h 712"/>
                  <a:gd name="T92" fmla="*/ 595346299 w 1321"/>
                  <a:gd name="T93" fmla="*/ 12886806 h 712"/>
                  <a:gd name="T94" fmla="*/ 636847063 w 1321"/>
                  <a:gd name="T95" fmla="*/ 19330211 h 712"/>
                  <a:gd name="T96" fmla="*/ 676084118 w 1321"/>
                  <a:gd name="T97" fmla="*/ 27707361 h 712"/>
                  <a:gd name="T98" fmla="*/ 710793753 w 1321"/>
                  <a:gd name="T99" fmla="*/ 36083703 h 712"/>
                  <a:gd name="T100" fmla="*/ 740975969 w 1321"/>
                  <a:gd name="T101" fmla="*/ 46393787 h 712"/>
                  <a:gd name="T102" fmla="*/ 765121916 w 1321"/>
                  <a:gd name="T103" fmla="*/ 57347663 h 712"/>
                  <a:gd name="T104" fmla="*/ 765121916 w 1321"/>
                  <a:gd name="T105" fmla="*/ 5734766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000000">
                      <a:lumMod val="50000"/>
                      <a:lumOff val="50000"/>
                    </a:srgbClr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latinLnBrk="0">
                  <a:defRPr/>
                </a:pPr>
                <a:endParaRPr lang="zh-CN" altLang="en-US" kern="0">
                  <a:solidFill>
                    <a:prstClr val="black"/>
                  </a:solidFill>
                  <a:latin typeface="나눔스퀘어" panose="020B0600000101010101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sp>
          <p:nvSpPr>
            <p:cNvPr id="1035" name="矩形 145">
              <a:extLst>
                <a:ext uri="{FF2B5EF4-FFF2-40B4-BE49-F238E27FC236}">
                  <a16:creationId xmlns:a16="http://schemas.microsoft.com/office/drawing/2014/main" id="{701BEFB1-40E4-49DF-CF39-F6B8EBC9C8D1}"/>
                </a:ext>
              </a:extLst>
            </p:cNvPr>
            <p:cNvSpPr/>
            <p:nvPr/>
          </p:nvSpPr>
          <p:spPr>
            <a:xfrm>
              <a:off x="7910400" y="3611825"/>
              <a:ext cx="1093184" cy="4514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latinLnBrk="0">
                <a:defRPr/>
              </a:pPr>
              <a:r>
                <a:rPr lang="en-US" altLang="zh-CN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  <a:cs typeface="Arial Unicode MS" panose="020B0604020202020204" pitchFamily="50" charset="-127"/>
                </a:rPr>
                <a:t>DB</a:t>
              </a:r>
            </a:p>
          </p:txBody>
        </p:sp>
      </p:grp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147A1114-89ED-4FCF-CA6E-7ED9BA115C91}"/>
              </a:ext>
            </a:extLst>
          </p:cNvPr>
          <p:cNvGrpSpPr/>
          <p:nvPr/>
        </p:nvGrpSpPr>
        <p:grpSpPr>
          <a:xfrm>
            <a:off x="822043" y="1245920"/>
            <a:ext cx="4608512" cy="173148"/>
            <a:chOff x="2267744" y="2780928"/>
            <a:chExt cx="4608512" cy="173148"/>
          </a:xfrm>
        </p:grpSpPr>
        <p:cxnSp>
          <p:nvCxnSpPr>
            <p:cNvPr id="1039" name="직선 연결선 1038">
              <a:extLst>
                <a:ext uri="{FF2B5EF4-FFF2-40B4-BE49-F238E27FC236}">
                  <a16:creationId xmlns:a16="http://schemas.microsoft.com/office/drawing/2014/main" id="{98EAA0C5-2B29-9398-85A9-C53736705B11}"/>
                </a:ext>
              </a:extLst>
            </p:cNvPr>
            <p:cNvCxnSpPr/>
            <p:nvPr/>
          </p:nvCxnSpPr>
          <p:spPr>
            <a:xfrm>
              <a:off x="2267744" y="2783733"/>
              <a:ext cx="46085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직선 연결선 1039">
              <a:extLst>
                <a:ext uri="{FF2B5EF4-FFF2-40B4-BE49-F238E27FC236}">
                  <a16:creationId xmlns:a16="http://schemas.microsoft.com/office/drawing/2014/main" id="{39D1BBB9-9948-E298-DD37-7C781255C234}"/>
                </a:ext>
              </a:extLst>
            </p:cNvPr>
            <p:cNvCxnSpPr/>
            <p:nvPr/>
          </p:nvCxnSpPr>
          <p:spPr>
            <a:xfrm>
              <a:off x="3012282" y="2783733"/>
              <a:ext cx="0" cy="170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23626DE7-8249-9F33-934E-ECFE915701D0}"/>
                </a:ext>
              </a:extLst>
            </p:cNvPr>
            <p:cNvCxnSpPr/>
            <p:nvPr/>
          </p:nvCxnSpPr>
          <p:spPr>
            <a:xfrm>
              <a:off x="5868144" y="2780928"/>
              <a:ext cx="0" cy="170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A922CDC3-C3C9-D1F0-C232-9274D54709B6}"/>
              </a:ext>
            </a:extLst>
          </p:cNvPr>
          <p:cNvSpPr/>
          <p:nvPr/>
        </p:nvSpPr>
        <p:spPr>
          <a:xfrm>
            <a:off x="3218563" y="3029396"/>
            <a:ext cx="202057" cy="1911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E881BCC-E3FC-A494-6329-2A19E034AD40}"/>
              </a:ext>
            </a:extLst>
          </p:cNvPr>
          <p:cNvSpPr txBox="1"/>
          <p:nvPr/>
        </p:nvSpPr>
        <p:spPr>
          <a:xfrm>
            <a:off x="2222159" y="2781206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rgbClr val="0066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protection</a:t>
            </a:r>
            <a:endParaRPr lang="ko-KR" altLang="en-US" sz="900">
              <a:solidFill>
                <a:srgbClr val="0066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6" name="Text Box 12">
            <a:extLst>
              <a:ext uri="{FF2B5EF4-FFF2-40B4-BE49-F238E27FC236}">
                <a16:creationId xmlns:a16="http://schemas.microsoft.com/office/drawing/2014/main" id="{604BF1CD-F257-6799-36BF-6455CC434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63" y="2511867"/>
            <a:ext cx="17557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Blip>
                <a:blip r:embed="rId5"/>
              </a:buBlip>
              <a:defRPr kumimoji="1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6"/>
              </a:buBlip>
              <a:defRPr kumimoji="1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fontAlgn="base" latinLnBrk="0">
              <a:spcBef>
                <a:spcPct val="5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zh-CN" sz="1000" b="1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 Unicode MS" panose="020B0604020202020204" pitchFamily="50" charset="-127"/>
              </a:rPr>
              <a:t>Active Server</a:t>
            </a:r>
          </a:p>
        </p:txBody>
      </p:sp>
      <p:sp>
        <p:nvSpPr>
          <p:cNvPr id="1047" name="Text Box 13">
            <a:extLst>
              <a:ext uri="{FF2B5EF4-FFF2-40B4-BE49-F238E27FC236}">
                <a16:creationId xmlns:a16="http://schemas.microsoft.com/office/drawing/2014/main" id="{3CD5B36A-691B-6C52-4A23-B2A69A497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219" y="2470056"/>
            <a:ext cx="19304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Blip>
                <a:blip r:embed="rId5"/>
              </a:buBlip>
              <a:defRPr kumimoji="1"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Blip>
                <a:blip r:embed="rId6"/>
              </a:buBlip>
              <a:defRPr kumimoji="1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fontAlgn="base" latinLnBrk="0">
              <a:spcBef>
                <a:spcPct val="5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zh-CN" sz="1000" b="1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 Unicode MS" panose="020B0604020202020204" pitchFamily="50" charset="-127"/>
              </a:rPr>
              <a:t>Standby Server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5857A1BB-589B-A4C9-2617-18A7DD5FDD9D}"/>
              </a:ext>
            </a:extLst>
          </p:cNvPr>
          <p:cNvSpPr txBox="1"/>
          <p:nvPr/>
        </p:nvSpPr>
        <p:spPr>
          <a:xfrm>
            <a:off x="1750294" y="892489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 스토리지 방식의 이중화</a:t>
            </a:r>
            <a:r>
              <a:rPr lang="en-US" altLang="ko-KR" sz="1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(HA) </a:t>
            </a:r>
            <a:r>
              <a:rPr lang="ko-KR" altLang="en-US" sz="10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</a:p>
        </p:txBody>
      </p: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A5AA431B-FEA2-BFB9-F6B5-7FC80A4FBB78}"/>
              </a:ext>
            </a:extLst>
          </p:cNvPr>
          <p:cNvGrpSpPr/>
          <p:nvPr/>
        </p:nvGrpSpPr>
        <p:grpSpPr>
          <a:xfrm>
            <a:off x="689620" y="4603332"/>
            <a:ext cx="4464496" cy="1635415"/>
            <a:chOff x="1984467" y="3212976"/>
            <a:chExt cx="4847364" cy="1530420"/>
          </a:xfrm>
        </p:grpSpPr>
        <p:sp>
          <p:nvSpPr>
            <p:cNvPr id="1052" name="Line 8">
              <a:extLst>
                <a:ext uri="{FF2B5EF4-FFF2-40B4-BE49-F238E27FC236}">
                  <a16:creationId xmlns:a16="http://schemas.microsoft.com/office/drawing/2014/main" id="{BBE54E43-5FAD-E3C7-8C71-7539332E3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542" y="3919013"/>
              <a:ext cx="293478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28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053" name="Line 8">
              <a:extLst>
                <a:ext uri="{FF2B5EF4-FFF2-40B4-BE49-F238E27FC236}">
                  <a16:creationId xmlns:a16="http://schemas.microsoft.com/office/drawing/2014/main" id="{0CCDD3CE-6D51-9120-04F6-4A2D95B016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4862" y="3748317"/>
              <a:ext cx="2765425" cy="0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2800" ker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054" name="Text Box 12">
              <a:extLst>
                <a:ext uri="{FF2B5EF4-FFF2-40B4-BE49-F238E27FC236}">
                  <a16:creationId xmlns:a16="http://schemas.microsoft.com/office/drawing/2014/main" id="{951492B2-A07C-FD0B-B9A9-F7F6301B9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467" y="4478923"/>
              <a:ext cx="1755774" cy="2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Blip>
                  <a:blip r:embed="rId5"/>
                </a:buBlip>
                <a:defRPr kumimoji="1" sz="28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6"/>
                </a:buBlip>
                <a:defRPr kumimoji="1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CC00"/>
                </a:buClr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zh-CN" sz="1200" b="1" ker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 Unicode MS" panose="020B0604020202020204" pitchFamily="50" charset="-127"/>
                </a:rPr>
                <a:t>Active Server</a:t>
              </a:r>
            </a:p>
          </p:txBody>
        </p:sp>
        <p:sp>
          <p:nvSpPr>
            <p:cNvPr id="1055" name="Text Box 13">
              <a:extLst>
                <a:ext uri="{FF2B5EF4-FFF2-40B4-BE49-F238E27FC236}">
                  <a16:creationId xmlns:a16="http://schemas.microsoft.com/office/drawing/2014/main" id="{BD656CA1-90E3-FFB3-9471-55AA85E919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424" y="4484181"/>
              <a:ext cx="1930401" cy="259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Blip>
                  <a:blip r:embed="rId5"/>
                </a:buBlip>
                <a:defRPr kumimoji="1" sz="28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6"/>
                </a:buBlip>
                <a:defRPr kumimoji="1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CC00"/>
                </a:buClr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zh-CN" sz="1200" b="1" ker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 Unicode MS" panose="020B0604020202020204" pitchFamily="50" charset="-127"/>
                </a:rPr>
                <a:t>Standby Server</a:t>
              </a:r>
            </a:p>
          </p:txBody>
        </p:sp>
        <p:sp>
          <p:nvSpPr>
            <p:cNvPr id="1056" name="Text Box 14">
              <a:extLst>
                <a:ext uri="{FF2B5EF4-FFF2-40B4-BE49-F238E27FC236}">
                  <a16:creationId xmlns:a16="http://schemas.microsoft.com/office/drawing/2014/main" id="{CD525324-EA32-7FDD-27D9-423D6CD8D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9827" y="3433115"/>
              <a:ext cx="1452562" cy="244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Blip>
                  <a:blip r:embed="rId5"/>
                </a:buBlip>
                <a:defRPr kumimoji="1" sz="28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6"/>
                </a:buBlip>
                <a:defRPr kumimoji="1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CC00"/>
                </a:buClr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zh-CN" sz="1100" ker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 Unicode MS" panose="020B0604020202020204" pitchFamily="50" charset="-127"/>
                </a:rPr>
                <a:t>Heartbeat</a:t>
              </a:r>
            </a:p>
          </p:txBody>
        </p:sp>
        <p:sp>
          <p:nvSpPr>
            <p:cNvPr id="1057" name="Text Box 15">
              <a:extLst>
                <a:ext uri="{FF2B5EF4-FFF2-40B4-BE49-F238E27FC236}">
                  <a16:creationId xmlns:a16="http://schemas.microsoft.com/office/drawing/2014/main" id="{BE16D081-D830-B74C-42FE-CDA865287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7889" y="3933056"/>
              <a:ext cx="3017838" cy="244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Blip>
                  <a:blip r:embed="rId5"/>
                </a:buBlip>
                <a:defRPr kumimoji="1" sz="28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spcBef>
                  <a:spcPct val="20000"/>
                </a:spcBef>
                <a:buBlip>
                  <a:blip r:embed="rId6"/>
                </a:buBlip>
                <a:defRPr kumimoji="1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CC00"/>
                </a:buClr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spcBef>
                  <a:spcPct val="20000"/>
                </a:spcBef>
                <a:buBlip>
                  <a:blip r:embed="rId6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spcBef>
                  <a:spcPct val="20000"/>
                </a:spcBef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5"/>
                </a:buBlip>
                <a:defRPr kumimoji="1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en-US" altLang="zh-CN" sz="1100" ker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 Unicode MS" panose="020B0604020202020204" pitchFamily="50" charset="-127"/>
                </a:rPr>
                <a:t>Data mirror Network</a:t>
              </a:r>
            </a:p>
          </p:txBody>
        </p:sp>
        <p:pic>
          <p:nvPicPr>
            <p:cNvPr id="1058" name="Picture 16" descr="绘图2">
              <a:extLst>
                <a:ext uri="{FF2B5EF4-FFF2-40B4-BE49-F238E27FC236}">
                  <a16:creationId xmlns:a16="http://schemas.microsoft.com/office/drawing/2014/main" id="{1238BB00-3271-EAC3-F03B-528D02454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489" y="3300952"/>
              <a:ext cx="990736" cy="1256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9" name="Picture 18" descr="绘图2">
              <a:extLst>
                <a:ext uri="{FF2B5EF4-FFF2-40B4-BE49-F238E27FC236}">
                  <a16:creationId xmlns:a16="http://schemas.microsoft.com/office/drawing/2014/main" id="{4CEE63DC-3571-EB04-9229-D1D4D4A68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4515" y="3220845"/>
              <a:ext cx="990736" cy="1256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60" name="组合 118">
              <a:extLst>
                <a:ext uri="{FF2B5EF4-FFF2-40B4-BE49-F238E27FC236}">
                  <a16:creationId xmlns:a16="http://schemas.microsoft.com/office/drawing/2014/main" id="{FA24E657-509C-29B9-D4D3-4D0C63EC14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9975" y="3500879"/>
              <a:ext cx="744537" cy="634024"/>
              <a:chOff x="639648" y="4779719"/>
              <a:chExt cx="993846" cy="813844"/>
            </a:xfrm>
          </p:grpSpPr>
          <p:grpSp>
            <p:nvGrpSpPr>
              <p:cNvPr id="1070" name="组合 39">
                <a:extLst>
                  <a:ext uri="{FF2B5EF4-FFF2-40B4-BE49-F238E27FC236}">
                    <a16:creationId xmlns:a16="http://schemas.microsoft.com/office/drawing/2014/main" id="{D7E41F66-165C-7CD6-6E94-045B4E3E7D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9648" y="4779719"/>
                <a:ext cx="993846" cy="813844"/>
                <a:chOff x="1444456" y="1540069"/>
                <a:chExt cx="651668" cy="567964"/>
              </a:xfrm>
            </p:grpSpPr>
            <p:sp>
              <p:nvSpPr>
                <p:cNvPr id="1072" name="Oval 9">
                  <a:extLst>
                    <a:ext uri="{FF2B5EF4-FFF2-40B4-BE49-F238E27FC236}">
                      <a16:creationId xmlns:a16="http://schemas.microsoft.com/office/drawing/2014/main" id="{8A6C2707-CD3B-6B5A-7FFC-8332F8465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1444456" y="1540069"/>
                  <a:ext cx="651668" cy="56796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B0F0"/>
                    </a:gs>
                    <a:gs pos="100000">
                      <a:srgbClr val="00467A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rgbClr val="AD3A3A"/>
                      </a:solidFill>
                      <a:latin typeface="나눔고딕" pitchFamily="50" charset="-127"/>
                      <a:ea typeface="나눔고딕" pitchFamily="50" charset="-127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Blip>
                      <a:blip r:embed="rId7"/>
                    </a:buBlip>
                    <a:defRPr sz="2400">
                      <a:solidFill>
                        <a:schemeClr val="tx1"/>
                      </a:solidFill>
                      <a:latin typeface="나눔고딕" pitchFamily="50" charset="-127"/>
                      <a:ea typeface="나눔고딕" pitchFamily="50" charset="-127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Blip>
                      <a:blip r:embed="rId7"/>
                    </a:buBlip>
                    <a:defRPr sz="2400">
                      <a:solidFill>
                        <a:schemeClr val="tx1"/>
                      </a:solidFill>
                      <a:latin typeface="나눔고딕" pitchFamily="50" charset="-127"/>
                      <a:ea typeface="나눔고딕" pitchFamily="50" charset="-127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Blip>
                      <a:blip r:embed="rId7"/>
                    </a:buBlip>
                    <a:defRPr sz="2400">
                      <a:solidFill>
                        <a:schemeClr val="tx1"/>
                      </a:solidFill>
                      <a:latin typeface="나눔고딕" pitchFamily="50" charset="-127"/>
                      <a:ea typeface="나눔고딕" pitchFamily="50" charset="-127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Blip>
                      <a:blip r:embed="rId8"/>
                    </a:buBlip>
                    <a:defRPr sz="2400">
                      <a:solidFill>
                        <a:schemeClr val="tx1"/>
                      </a:solidFill>
                      <a:latin typeface="나눔고딕" pitchFamily="50" charset="-127"/>
                      <a:ea typeface="나눔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Blip>
                      <a:blip r:embed="rId8"/>
                    </a:buBlip>
                    <a:defRPr sz="2400">
                      <a:solidFill>
                        <a:schemeClr val="tx1"/>
                      </a:solidFill>
                      <a:latin typeface="나눔고딕" pitchFamily="50" charset="-127"/>
                      <a:ea typeface="나눔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Blip>
                      <a:blip r:embed="rId8"/>
                    </a:buBlip>
                    <a:defRPr sz="2400">
                      <a:solidFill>
                        <a:schemeClr val="tx1"/>
                      </a:solidFill>
                      <a:latin typeface="나눔고딕" pitchFamily="50" charset="-127"/>
                      <a:ea typeface="나눔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Blip>
                      <a:blip r:embed="rId8"/>
                    </a:buBlip>
                    <a:defRPr sz="2400">
                      <a:solidFill>
                        <a:schemeClr val="tx1"/>
                      </a:solidFill>
                      <a:latin typeface="나눔고딕" pitchFamily="50" charset="-127"/>
                      <a:ea typeface="나눔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Blip>
                      <a:blip r:embed="rId8"/>
                    </a:buBlip>
                    <a:defRPr sz="2400">
                      <a:solidFill>
                        <a:schemeClr val="tx1"/>
                      </a:solidFill>
                      <a:latin typeface="나눔고딕" pitchFamily="50" charset="-127"/>
                      <a:ea typeface="나눔고딕" pitchFamily="50" charset="-127"/>
                    </a:defRPr>
                  </a:lvl9pPr>
                </a:lstStyle>
                <a:p>
                  <a:pPr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2800">
                    <a:solidFill>
                      <a:srgbClr val="000000"/>
                    </a:solidFill>
                    <a:latin typeface="나눔스퀘어" panose="020B0600000101010101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  <p:sp>
              <p:nvSpPr>
                <p:cNvPr id="1073" name="Freeform 10">
                  <a:extLst>
                    <a:ext uri="{FF2B5EF4-FFF2-40B4-BE49-F238E27FC236}">
                      <a16:creationId xmlns:a16="http://schemas.microsoft.com/office/drawing/2014/main" id="{A66CA7A4-FC62-B150-388F-D82EE85D67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516709" y="1544334"/>
                  <a:ext cx="502993" cy="253133"/>
                </a:xfrm>
                <a:custGeom>
                  <a:avLst/>
                  <a:gdLst>
                    <a:gd name="T0" fmla="*/ 2147483647 w 1321"/>
                    <a:gd name="T1" fmla="*/ 2147483647 h 712"/>
                    <a:gd name="T2" fmla="*/ 2147483647 w 1321"/>
                    <a:gd name="T3" fmla="*/ 2147483647 h 712"/>
                    <a:gd name="T4" fmla="*/ 2147483647 w 1321"/>
                    <a:gd name="T5" fmla="*/ 2147483647 h 712"/>
                    <a:gd name="T6" fmla="*/ 2147483647 w 1321"/>
                    <a:gd name="T7" fmla="*/ 2147483647 h 712"/>
                    <a:gd name="T8" fmla="*/ 2147483647 w 1321"/>
                    <a:gd name="T9" fmla="*/ 2147483647 h 712"/>
                    <a:gd name="T10" fmla="*/ 2147483647 w 1321"/>
                    <a:gd name="T11" fmla="*/ 2147483647 h 712"/>
                    <a:gd name="T12" fmla="*/ 2147483647 w 1321"/>
                    <a:gd name="T13" fmla="*/ 2147483647 h 712"/>
                    <a:gd name="T14" fmla="*/ 2147483647 w 1321"/>
                    <a:gd name="T15" fmla="*/ 2147483647 h 712"/>
                    <a:gd name="T16" fmla="*/ 2147483647 w 1321"/>
                    <a:gd name="T17" fmla="*/ 2147483647 h 712"/>
                    <a:gd name="T18" fmla="*/ 2147483647 w 1321"/>
                    <a:gd name="T19" fmla="*/ 2147483647 h 712"/>
                    <a:gd name="T20" fmla="*/ 2147483647 w 1321"/>
                    <a:gd name="T21" fmla="*/ 2147483647 h 712"/>
                    <a:gd name="T22" fmla="*/ 2147483647 w 1321"/>
                    <a:gd name="T23" fmla="*/ 2147483647 h 712"/>
                    <a:gd name="T24" fmla="*/ 2147483647 w 1321"/>
                    <a:gd name="T25" fmla="*/ 2147483647 h 712"/>
                    <a:gd name="T26" fmla="*/ 2147483647 w 1321"/>
                    <a:gd name="T27" fmla="*/ 2147483647 h 712"/>
                    <a:gd name="T28" fmla="*/ 2147483647 w 1321"/>
                    <a:gd name="T29" fmla="*/ 2147483647 h 712"/>
                    <a:gd name="T30" fmla="*/ 2147483647 w 1321"/>
                    <a:gd name="T31" fmla="*/ 2147483647 h 712"/>
                    <a:gd name="T32" fmla="*/ 2147483647 w 1321"/>
                    <a:gd name="T33" fmla="*/ 2147483647 h 712"/>
                    <a:gd name="T34" fmla="*/ 2147483647 w 1321"/>
                    <a:gd name="T35" fmla="*/ 2147483647 h 712"/>
                    <a:gd name="T36" fmla="*/ 2147483647 w 1321"/>
                    <a:gd name="T37" fmla="*/ 2147483647 h 712"/>
                    <a:gd name="T38" fmla="*/ 2147483647 w 1321"/>
                    <a:gd name="T39" fmla="*/ 2147483647 h 712"/>
                    <a:gd name="T40" fmla="*/ 2147483647 w 1321"/>
                    <a:gd name="T41" fmla="*/ 2147483647 h 712"/>
                    <a:gd name="T42" fmla="*/ 2147483647 w 1321"/>
                    <a:gd name="T43" fmla="*/ 2147483647 h 712"/>
                    <a:gd name="T44" fmla="*/ 2147483647 w 1321"/>
                    <a:gd name="T45" fmla="*/ 2147483647 h 712"/>
                    <a:gd name="T46" fmla="*/ 2147483647 w 1321"/>
                    <a:gd name="T47" fmla="*/ 2147483647 h 712"/>
                    <a:gd name="T48" fmla="*/ 2147483647 w 1321"/>
                    <a:gd name="T49" fmla="*/ 2147483647 h 712"/>
                    <a:gd name="T50" fmla="*/ 2147483647 w 1321"/>
                    <a:gd name="T51" fmla="*/ 2147483647 h 712"/>
                    <a:gd name="T52" fmla="*/ 2147483647 w 1321"/>
                    <a:gd name="T53" fmla="*/ 2147483647 h 712"/>
                    <a:gd name="T54" fmla="*/ 2147483647 w 1321"/>
                    <a:gd name="T55" fmla="*/ 2147483647 h 712"/>
                    <a:gd name="T56" fmla="*/ 0 w 1321"/>
                    <a:gd name="T57" fmla="*/ 2147483647 h 712"/>
                    <a:gd name="T58" fmla="*/ 0 w 1321"/>
                    <a:gd name="T59" fmla="*/ 2147483647 h 712"/>
                    <a:gd name="T60" fmla="*/ 2147483647 w 1321"/>
                    <a:gd name="T61" fmla="*/ 2147483647 h 712"/>
                    <a:gd name="T62" fmla="*/ 2147483647 w 1321"/>
                    <a:gd name="T63" fmla="*/ 2147483647 h 712"/>
                    <a:gd name="T64" fmla="*/ 2147483647 w 1321"/>
                    <a:gd name="T65" fmla="*/ 2147483647 h 712"/>
                    <a:gd name="T66" fmla="*/ 2147483647 w 1321"/>
                    <a:gd name="T67" fmla="*/ 2147483647 h 712"/>
                    <a:gd name="T68" fmla="*/ 2147483647 w 1321"/>
                    <a:gd name="T69" fmla="*/ 2147483647 h 712"/>
                    <a:gd name="T70" fmla="*/ 2147483647 w 1321"/>
                    <a:gd name="T71" fmla="*/ 2147483647 h 712"/>
                    <a:gd name="T72" fmla="*/ 2147483647 w 1321"/>
                    <a:gd name="T73" fmla="*/ 2147483647 h 712"/>
                    <a:gd name="T74" fmla="*/ 2147483647 w 1321"/>
                    <a:gd name="T75" fmla="*/ 2147483647 h 712"/>
                    <a:gd name="T76" fmla="*/ 2147483647 w 1321"/>
                    <a:gd name="T77" fmla="*/ 2147483647 h 712"/>
                    <a:gd name="T78" fmla="*/ 2147483647 w 1321"/>
                    <a:gd name="T79" fmla="*/ 2147483647 h 712"/>
                    <a:gd name="T80" fmla="*/ 2147483647 w 1321"/>
                    <a:gd name="T81" fmla="*/ 2147483647 h 712"/>
                    <a:gd name="T82" fmla="*/ 2147483647 w 1321"/>
                    <a:gd name="T83" fmla="*/ 0 h 712"/>
                    <a:gd name="T84" fmla="*/ 2147483647 w 1321"/>
                    <a:gd name="T85" fmla="*/ 0 h 712"/>
                    <a:gd name="T86" fmla="*/ 2147483647 w 1321"/>
                    <a:gd name="T87" fmla="*/ 2147483647 h 712"/>
                    <a:gd name="T88" fmla="*/ 2147483647 w 1321"/>
                    <a:gd name="T89" fmla="*/ 2147483647 h 712"/>
                    <a:gd name="T90" fmla="*/ 2147483647 w 1321"/>
                    <a:gd name="T91" fmla="*/ 2147483647 h 712"/>
                    <a:gd name="T92" fmla="*/ 2147483647 w 1321"/>
                    <a:gd name="T93" fmla="*/ 2147483647 h 712"/>
                    <a:gd name="T94" fmla="*/ 2147483647 w 1321"/>
                    <a:gd name="T95" fmla="*/ 2147483647 h 712"/>
                    <a:gd name="T96" fmla="*/ 2147483647 w 1321"/>
                    <a:gd name="T97" fmla="*/ 2147483647 h 712"/>
                    <a:gd name="T98" fmla="*/ 2147483647 w 1321"/>
                    <a:gd name="T99" fmla="*/ 2147483647 h 712"/>
                    <a:gd name="T100" fmla="*/ 2147483647 w 1321"/>
                    <a:gd name="T101" fmla="*/ 2147483647 h 712"/>
                    <a:gd name="T102" fmla="*/ 2147483647 w 1321"/>
                    <a:gd name="T103" fmla="*/ 2147483647 h 712"/>
                    <a:gd name="T104" fmla="*/ 2147483647 w 1321"/>
                    <a:gd name="T105" fmla="*/ 2147483647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00B0F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ko-KR" altLang="en-US" sz="2800" kern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 Unicode MS" panose="020B0604020202020204" pitchFamily="50" charset="-127"/>
                  </a:endParaRPr>
                </a:p>
              </p:txBody>
            </p:sp>
          </p:grpSp>
          <p:sp>
            <p:nvSpPr>
              <p:cNvPr id="1071" name="矩形 92">
                <a:extLst>
                  <a:ext uri="{FF2B5EF4-FFF2-40B4-BE49-F238E27FC236}">
                    <a16:creationId xmlns:a16="http://schemas.microsoft.com/office/drawing/2014/main" id="{DC7F4A0B-DCFB-6AEF-D945-4171516F9237}"/>
                  </a:ext>
                </a:extLst>
              </p:cNvPr>
              <p:cNvSpPr/>
              <p:nvPr/>
            </p:nvSpPr>
            <p:spPr>
              <a:xfrm>
                <a:off x="812139" y="5007943"/>
                <a:ext cx="818650" cy="412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 Unicode MS" panose="020B0604020202020204" pitchFamily="50" charset="-127"/>
                  </a:rPr>
                  <a:t>DB</a:t>
                </a:r>
              </a:p>
            </p:txBody>
          </p:sp>
        </p:grpSp>
        <p:grpSp>
          <p:nvGrpSpPr>
            <p:cNvPr id="1061" name="组合 143">
              <a:extLst>
                <a:ext uri="{FF2B5EF4-FFF2-40B4-BE49-F238E27FC236}">
                  <a16:creationId xmlns:a16="http://schemas.microsoft.com/office/drawing/2014/main" id="{4F328811-CB24-7AF0-642D-ABCB98951C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884" y="3482513"/>
              <a:ext cx="820738" cy="683661"/>
              <a:chOff x="7910471" y="3444389"/>
              <a:chExt cx="1093039" cy="879302"/>
            </a:xfrm>
          </p:grpSpPr>
          <p:grpSp>
            <p:nvGrpSpPr>
              <p:cNvPr id="1066" name="组合 137">
                <a:extLst>
                  <a:ext uri="{FF2B5EF4-FFF2-40B4-BE49-F238E27FC236}">
                    <a16:creationId xmlns:a16="http://schemas.microsoft.com/office/drawing/2014/main" id="{3498F092-D5EA-B5EC-5B7E-E832B1A8F2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8524" y="3444389"/>
                <a:ext cx="993670" cy="879302"/>
                <a:chOff x="713334" y="5478929"/>
                <a:chExt cx="993670" cy="879302"/>
              </a:xfrm>
            </p:grpSpPr>
            <p:sp>
              <p:nvSpPr>
                <p:cNvPr id="1068" name="Oval 9">
                  <a:extLst>
                    <a:ext uri="{FF2B5EF4-FFF2-40B4-BE49-F238E27FC236}">
                      <a16:creationId xmlns:a16="http://schemas.microsoft.com/office/drawing/2014/main" id="{9C975F8C-C404-39A1-619D-7A2A1296B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713334" y="5478929"/>
                  <a:ext cx="993670" cy="87930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0000">
                        <a:lumMod val="50000"/>
                        <a:lumOff val="50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800" kern="0">
                    <a:solidFill>
                      <a:srgbClr val="000000"/>
                    </a:solidFill>
                    <a:latin typeface="나눔스퀘어" panose="020B0600000101010101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  <p:sp>
              <p:nvSpPr>
                <p:cNvPr id="1069" name="Freeform 10">
                  <a:extLst>
                    <a:ext uri="{FF2B5EF4-FFF2-40B4-BE49-F238E27FC236}">
                      <a16:creationId xmlns:a16="http://schemas.microsoft.com/office/drawing/2014/main" id="{3DCAD737-D1F0-3D8D-61FE-95383167B04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823272" y="5490134"/>
                  <a:ext cx="767452" cy="361396"/>
                </a:xfrm>
                <a:custGeom>
                  <a:avLst/>
                  <a:gdLst>
                    <a:gd name="T0" fmla="*/ 765121916 w 1321"/>
                    <a:gd name="T1" fmla="*/ 57347663 h 712"/>
                    <a:gd name="T2" fmla="*/ 774931614 w 1321"/>
                    <a:gd name="T3" fmla="*/ 63146483 h 712"/>
                    <a:gd name="T4" fmla="*/ 777195324 w 1321"/>
                    <a:gd name="T5" fmla="*/ 68301526 h 712"/>
                    <a:gd name="T6" fmla="*/ 773422764 w 1321"/>
                    <a:gd name="T7" fmla="*/ 73456568 h 712"/>
                    <a:gd name="T8" fmla="*/ 763613066 w 1321"/>
                    <a:gd name="T9" fmla="*/ 77322448 h 712"/>
                    <a:gd name="T10" fmla="*/ 748521958 w 1321"/>
                    <a:gd name="T11" fmla="*/ 82477490 h 712"/>
                    <a:gd name="T12" fmla="*/ 728903430 w 1321"/>
                    <a:gd name="T13" fmla="*/ 86343371 h 712"/>
                    <a:gd name="T14" fmla="*/ 704002624 w 1321"/>
                    <a:gd name="T15" fmla="*/ 89565473 h 712"/>
                    <a:gd name="T16" fmla="*/ 675330127 w 1321"/>
                    <a:gd name="T17" fmla="*/ 92786772 h 712"/>
                    <a:gd name="T18" fmla="*/ 642884201 w 1321"/>
                    <a:gd name="T19" fmla="*/ 95364293 h 712"/>
                    <a:gd name="T20" fmla="*/ 606664847 w 1321"/>
                    <a:gd name="T21" fmla="*/ 97297233 h 712"/>
                    <a:gd name="T22" fmla="*/ 568937511 w 1321"/>
                    <a:gd name="T23" fmla="*/ 97941814 h 712"/>
                    <a:gd name="T24" fmla="*/ 527436747 w 1321"/>
                    <a:gd name="T25" fmla="*/ 100519336 h 712"/>
                    <a:gd name="T26" fmla="*/ 485181123 w 1321"/>
                    <a:gd name="T27" fmla="*/ 101163114 h 712"/>
                    <a:gd name="T28" fmla="*/ 468581164 w 1321"/>
                    <a:gd name="T29" fmla="*/ 101807695 h 712"/>
                    <a:gd name="T30" fmla="*/ 280695761 w 1321"/>
                    <a:gd name="T31" fmla="*/ 101807695 h 712"/>
                    <a:gd name="T32" fmla="*/ 277677192 w 1321"/>
                    <a:gd name="T33" fmla="*/ 101807695 h 712"/>
                    <a:gd name="T34" fmla="*/ 240703847 w 1321"/>
                    <a:gd name="T35" fmla="*/ 101163114 h 712"/>
                    <a:gd name="T36" fmla="*/ 205240167 w 1321"/>
                    <a:gd name="T37" fmla="*/ 100519336 h 712"/>
                    <a:gd name="T38" fmla="*/ 171284522 w 1321"/>
                    <a:gd name="T39" fmla="*/ 99230174 h 712"/>
                    <a:gd name="T40" fmla="*/ 138084605 w 1321"/>
                    <a:gd name="T41" fmla="*/ 97297233 h 712"/>
                    <a:gd name="T42" fmla="*/ 110165203 w 1321"/>
                    <a:gd name="T43" fmla="*/ 96652653 h 712"/>
                    <a:gd name="T44" fmla="*/ 84510406 w 1321"/>
                    <a:gd name="T45" fmla="*/ 94075934 h 712"/>
                    <a:gd name="T46" fmla="*/ 58100750 w 1321"/>
                    <a:gd name="T47" fmla="*/ 92142191 h 712"/>
                    <a:gd name="T48" fmla="*/ 40745919 w 1321"/>
                    <a:gd name="T49" fmla="*/ 90209251 h 712"/>
                    <a:gd name="T50" fmla="*/ 19618534 w 1321"/>
                    <a:gd name="T51" fmla="*/ 86343371 h 712"/>
                    <a:gd name="T52" fmla="*/ 13582261 w 1321"/>
                    <a:gd name="T53" fmla="*/ 83121269 h 712"/>
                    <a:gd name="T54" fmla="*/ 4527421 w 1321"/>
                    <a:gd name="T55" fmla="*/ 79255388 h 712"/>
                    <a:gd name="T56" fmla="*/ 0 w 1321"/>
                    <a:gd name="T57" fmla="*/ 74744927 h 712"/>
                    <a:gd name="T58" fmla="*/ 0 w 1321"/>
                    <a:gd name="T59" fmla="*/ 74100346 h 712"/>
                    <a:gd name="T60" fmla="*/ 3018570 w 1321"/>
                    <a:gd name="T61" fmla="*/ 68301526 h 712"/>
                    <a:gd name="T62" fmla="*/ 12072542 w 1321"/>
                    <a:gd name="T63" fmla="*/ 63791064 h 712"/>
                    <a:gd name="T64" fmla="*/ 28673380 w 1321"/>
                    <a:gd name="T65" fmla="*/ 52837201 h 712"/>
                    <a:gd name="T66" fmla="*/ 55083036 w 1321"/>
                    <a:gd name="T67" fmla="*/ 42527104 h 712"/>
                    <a:gd name="T68" fmla="*/ 87528975 w 1321"/>
                    <a:gd name="T69" fmla="*/ 34150763 h 712"/>
                    <a:gd name="T70" fmla="*/ 120729788 w 1321"/>
                    <a:gd name="T71" fmla="*/ 24485253 h 712"/>
                    <a:gd name="T72" fmla="*/ 159211983 w 1321"/>
                    <a:gd name="T73" fmla="*/ 17397271 h 712"/>
                    <a:gd name="T74" fmla="*/ 201466738 w 1321"/>
                    <a:gd name="T75" fmla="*/ 11598447 h 712"/>
                    <a:gd name="T76" fmla="*/ 244477276 w 1321"/>
                    <a:gd name="T77" fmla="*/ 6443403 h 712"/>
                    <a:gd name="T78" fmla="*/ 292768300 w 1321"/>
                    <a:gd name="T79" fmla="*/ 2577522 h 712"/>
                    <a:gd name="T80" fmla="*/ 341815053 w 1321"/>
                    <a:gd name="T81" fmla="*/ 2577522 h 712"/>
                    <a:gd name="T82" fmla="*/ 393124647 w 1321"/>
                    <a:gd name="T83" fmla="*/ 0 h 712"/>
                    <a:gd name="T84" fmla="*/ 393124647 w 1321"/>
                    <a:gd name="T85" fmla="*/ 0 h 712"/>
                    <a:gd name="T86" fmla="*/ 446698819 w 1321"/>
                    <a:gd name="T87" fmla="*/ 2577522 h 712"/>
                    <a:gd name="T88" fmla="*/ 498763381 w 1321"/>
                    <a:gd name="T89" fmla="*/ 2577522 h 712"/>
                    <a:gd name="T90" fmla="*/ 548564124 w 1321"/>
                    <a:gd name="T91" fmla="*/ 7087986 h 712"/>
                    <a:gd name="T92" fmla="*/ 595346299 w 1321"/>
                    <a:gd name="T93" fmla="*/ 12886806 h 712"/>
                    <a:gd name="T94" fmla="*/ 636847063 w 1321"/>
                    <a:gd name="T95" fmla="*/ 19330211 h 712"/>
                    <a:gd name="T96" fmla="*/ 676084118 w 1321"/>
                    <a:gd name="T97" fmla="*/ 27707361 h 712"/>
                    <a:gd name="T98" fmla="*/ 710793753 w 1321"/>
                    <a:gd name="T99" fmla="*/ 36083703 h 712"/>
                    <a:gd name="T100" fmla="*/ 740975969 w 1321"/>
                    <a:gd name="T101" fmla="*/ 46393787 h 712"/>
                    <a:gd name="T102" fmla="*/ 765121916 w 1321"/>
                    <a:gd name="T103" fmla="*/ 57347663 h 712"/>
                    <a:gd name="T104" fmla="*/ 765121916 w 1321"/>
                    <a:gd name="T105" fmla="*/ 57347663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000000">
                        <a:lumMod val="50000"/>
                        <a:lumOff val="50000"/>
                      </a:srgbClr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800" kern="0">
                    <a:solidFill>
                      <a:srgbClr val="000000"/>
                    </a:solidFill>
                    <a:latin typeface="나눔스퀘어" panose="020B0600000101010101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</p:txBody>
            </p:sp>
          </p:grpSp>
          <p:sp>
            <p:nvSpPr>
              <p:cNvPr id="1067" name="矩形 145">
                <a:extLst>
                  <a:ext uri="{FF2B5EF4-FFF2-40B4-BE49-F238E27FC236}">
                    <a16:creationId xmlns:a16="http://schemas.microsoft.com/office/drawing/2014/main" id="{63AB6AED-12BD-B614-6BE7-1436BA524157}"/>
                  </a:ext>
                </a:extLst>
              </p:cNvPr>
              <p:cNvSpPr/>
              <p:nvPr/>
            </p:nvSpPr>
            <p:spPr>
              <a:xfrm>
                <a:off x="7910471" y="3704394"/>
                <a:ext cx="1093039" cy="40748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 Unicode MS" panose="020B0604020202020204" pitchFamily="50" charset="-127"/>
                  </a:rPr>
                  <a:t>DB</a:t>
                </a:r>
              </a:p>
            </p:txBody>
          </p:sp>
        </p:grp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76B85D63-2957-67D4-4F53-3CA20F8BBD1E}"/>
                </a:ext>
              </a:extLst>
            </p:cNvPr>
            <p:cNvGrpSpPr/>
            <p:nvPr/>
          </p:nvGrpSpPr>
          <p:grpSpPr>
            <a:xfrm>
              <a:off x="2223319" y="3212976"/>
              <a:ext cx="4608512" cy="173148"/>
              <a:chOff x="2267744" y="2780928"/>
              <a:chExt cx="4608512" cy="173148"/>
            </a:xfrm>
          </p:grpSpPr>
          <p:cxnSp>
            <p:nvCxnSpPr>
              <p:cNvPr id="1063" name="직선 연결선 1062">
                <a:extLst>
                  <a:ext uri="{FF2B5EF4-FFF2-40B4-BE49-F238E27FC236}">
                    <a16:creationId xmlns:a16="http://schemas.microsoft.com/office/drawing/2014/main" id="{7C2CF848-84AE-C5D1-7349-04E00FBF3371}"/>
                  </a:ext>
                </a:extLst>
              </p:cNvPr>
              <p:cNvCxnSpPr/>
              <p:nvPr/>
            </p:nvCxnSpPr>
            <p:spPr>
              <a:xfrm>
                <a:off x="2267744" y="2783733"/>
                <a:ext cx="460851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직선 연결선 1063">
                <a:extLst>
                  <a:ext uri="{FF2B5EF4-FFF2-40B4-BE49-F238E27FC236}">
                    <a16:creationId xmlns:a16="http://schemas.microsoft.com/office/drawing/2014/main" id="{9CEDC3C9-752E-786E-E6EE-ABF985501E9C}"/>
                  </a:ext>
                </a:extLst>
              </p:cNvPr>
              <p:cNvCxnSpPr/>
              <p:nvPr/>
            </p:nvCxnSpPr>
            <p:spPr>
              <a:xfrm>
                <a:off x="3012282" y="2783733"/>
                <a:ext cx="0" cy="1703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직선 연결선 1064">
                <a:extLst>
                  <a:ext uri="{FF2B5EF4-FFF2-40B4-BE49-F238E27FC236}">
                    <a16:creationId xmlns:a16="http://schemas.microsoft.com/office/drawing/2014/main" id="{CB142A3A-8782-19D6-11F9-CC919F3F9D83}"/>
                  </a:ext>
                </a:extLst>
              </p:cNvPr>
              <p:cNvCxnSpPr/>
              <p:nvPr/>
            </p:nvCxnSpPr>
            <p:spPr>
              <a:xfrm>
                <a:off x="5868144" y="2780928"/>
                <a:ext cx="0" cy="1703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E035155-6599-1389-FC4A-CEB8A93EBAB4}"/>
              </a:ext>
            </a:extLst>
          </p:cNvPr>
          <p:cNvSpPr txBox="1"/>
          <p:nvPr/>
        </p:nvSpPr>
        <p:spPr>
          <a:xfrm>
            <a:off x="1776253" y="4278449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데이터미러링</a:t>
            </a:r>
            <a:r>
              <a:rPr lang="ko-KR" altLang="en-US" sz="10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방식의 이중화</a:t>
            </a:r>
            <a:r>
              <a:rPr lang="en-US" altLang="ko-KR" sz="10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(HA) </a:t>
            </a:r>
            <a:r>
              <a:rPr lang="ko-KR" altLang="en-US" sz="100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8D461-F951-E9FF-CB64-67990F3B0DF2}"/>
              </a:ext>
            </a:extLst>
          </p:cNvPr>
          <p:cNvSpPr txBox="1"/>
          <p:nvPr/>
        </p:nvSpPr>
        <p:spPr>
          <a:xfrm>
            <a:off x="5654003" y="1654723"/>
            <a:ext cx="33880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대의 컴퓨터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(A, B)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필요하고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이중화 솔루션 소프트웨어 설치되어야 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대의 스토리지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(C)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필요함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A,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설치된 이중화 솔루션 소프트웨어가 장애발생 여부를 실시간으로 체크함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A, 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중 장애가 발생하면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Failover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처리를 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74836-0CDA-7E6A-DE13-FFB5A8D3DCD7}"/>
              </a:ext>
            </a:extLst>
          </p:cNvPr>
          <p:cNvSpPr txBox="1"/>
          <p:nvPr/>
        </p:nvSpPr>
        <p:spPr>
          <a:xfrm>
            <a:off x="5621854" y="4785362"/>
            <a:ext cx="33880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대의 컴퓨터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(A, B)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필요하고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이중화 솔루션 소프트웨어 설치되어야 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A,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설치된 이중화 솔루션 소프트웨어가 장애발생 여부를 실시간으로 체크함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A, 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중 장애가 발생하면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Failover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처리를 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당사 출입통제 솔루션의 이중화 방식</a:t>
            </a:r>
            <a:endParaRPr lang="en-US" altLang="ko-KR" sz="100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678E99-22FD-B43E-BBEA-36428D310B8C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이중화 구성방식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 방식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174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D40B0D-2735-8A14-9038-8691B3A08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53835"/>
              </p:ext>
            </p:extLst>
          </p:nvPr>
        </p:nvGraphicFramePr>
        <p:xfrm>
          <a:off x="661499" y="1188548"/>
          <a:ext cx="8027224" cy="36431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2823">
                  <a:extLst>
                    <a:ext uri="{9D8B030D-6E8A-4147-A177-3AD203B41FA5}">
                      <a16:colId xmlns:a16="http://schemas.microsoft.com/office/drawing/2014/main" val="3067905452"/>
                    </a:ext>
                  </a:extLst>
                </a:gridCol>
                <a:gridCol w="3398424">
                  <a:extLst>
                    <a:ext uri="{9D8B030D-6E8A-4147-A177-3AD203B41FA5}">
                      <a16:colId xmlns:a16="http://schemas.microsoft.com/office/drawing/2014/main" val="2993928358"/>
                    </a:ext>
                  </a:extLst>
                </a:gridCol>
                <a:gridCol w="3605977">
                  <a:extLst>
                    <a:ext uri="{9D8B030D-6E8A-4147-A177-3AD203B41FA5}">
                      <a16:colId xmlns:a16="http://schemas.microsoft.com/office/drawing/2014/main" val="1480236456"/>
                    </a:ext>
                  </a:extLst>
                </a:gridCol>
              </a:tblGrid>
              <a:tr h="438839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Microsoft</a:t>
                      </a:r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Failover Cluster </a:t>
                      </a:r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021666"/>
                  </a:ext>
                </a:extLst>
              </a:tr>
              <a:tr h="1068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별도의 이중화 솔루션을 사용할 필요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없음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마이크로소프트사가 제공하는 운영체제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</a:t>
                      </a: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데이터베이스의 고가용성 기능을 사용</a:t>
                      </a:r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MS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방식대비 상대적으로 쉬운 설정과 성능 보장</a:t>
                      </a: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MS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방식대비 상대적으로 비용이 저렴함</a:t>
                      </a: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대의 서버로 완벽한 이중화 가능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반드시 서버 운영체제일 필요 없음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 및 출입통제 프로그램 이중화 가능</a:t>
                      </a: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155832"/>
                  </a:ext>
                </a:extLst>
              </a:tr>
              <a:tr h="1893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</a:t>
                      </a: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대를 이중화 하는데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3</a:t>
                      </a: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대의 서버가 필요함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(1</a:t>
                      </a: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대는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AD </a:t>
                      </a: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서버로 이중화 감시 서버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–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비용증가</a:t>
                      </a: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 및 데이터베이스를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상용버전인 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Standard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 이상 </a:t>
                      </a: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사용해야 하므로 비용이 증가함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–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비용증가</a:t>
                      </a: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 운영 프로그램의 이중화는 불가하며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 이중화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 이중화만 가능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– </a:t>
                      </a:r>
                      <a:r>
                        <a:rPr lang="ko-KR" altLang="en-US" sz="1000" kern="120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 프로그램 이중화는 어려움</a:t>
                      </a:r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별도의 이중화 솔루션 프로그램 설치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58460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7A40ADCD-2B6D-F743-0F8F-2C198C31554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이중화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이중화 구성방식 비교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002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A7AF12D-D5D4-8BD8-CC2D-21BCDADAF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18023"/>
              </p:ext>
            </p:extLst>
          </p:nvPr>
        </p:nvGraphicFramePr>
        <p:xfrm>
          <a:off x="620035" y="1579972"/>
          <a:ext cx="8186213" cy="403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4224">
                  <a:extLst>
                    <a:ext uri="{9D8B030D-6E8A-4147-A177-3AD203B41FA5}">
                      <a16:colId xmlns:a16="http://schemas.microsoft.com/office/drawing/2014/main" val="3067905452"/>
                    </a:ext>
                  </a:extLst>
                </a:gridCol>
                <a:gridCol w="2764591">
                  <a:extLst>
                    <a:ext uri="{9D8B030D-6E8A-4147-A177-3AD203B41FA5}">
                      <a16:colId xmlns:a16="http://schemas.microsoft.com/office/drawing/2014/main" val="2993928358"/>
                    </a:ext>
                  </a:extLst>
                </a:gridCol>
                <a:gridCol w="3677398">
                  <a:extLst>
                    <a:ext uri="{9D8B030D-6E8A-4147-A177-3AD203B41FA5}">
                      <a16:colId xmlns:a16="http://schemas.microsoft.com/office/drawing/2014/main" val="1480236456"/>
                    </a:ext>
                  </a:extLst>
                </a:gridCol>
              </a:tblGrid>
              <a:tr h="3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 프로그램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021666"/>
                  </a:ext>
                </a:extLst>
              </a:tr>
              <a:tr h="1122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 </a:t>
                      </a:r>
                      <a:r>
                        <a:rPr lang="ko-KR" altLang="en-US" sz="1000" b="1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미실행</a:t>
                      </a:r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상태</a:t>
                      </a:r>
                      <a:endParaRPr lang="en-US" altLang="ko-KR" sz="10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또는 종료</a:t>
                      </a:r>
                      <a:r>
                        <a:rPr lang="en-US" altLang="ko-KR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자동으로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Failover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 자동으로 서비스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자동으로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Failover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 자동으로 프로그램 실행</a:t>
                      </a:r>
                      <a:endParaRPr lang="en-US" altLang="ko-KR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이중화 솔루션 도입과 출입통제 프로그램간 연동 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155832"/>
                  </a:ext>
                </a:extLst>
              </a:tr>
              <a:tr h="1297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 실행 중</a:t>
                      </a:r>
                      <a:endParaRPr lang="en-US" altLang="ko-KR" sz="10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(But hang/down </a:t>
                      </a:r>
                      <a:r>
                        <a:rPr lang="ko-KR" altLang="en-US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상태</a:t>
                      </a:r>
                      <a:r>
                        <a:rPr lang="en-US" altLang="ko-KR" sz="10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자동으로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Failover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 자동으로 서비스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자동으로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Failover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 자동으로 프로그램 실행</a:t>
                      </a:r>
                      <a:endParaRPr lang="en-US" altLang="ko-KR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 </a:t>
                      </a:r>
                      <a:r>
                        <a:rPr lang="ko-KR" altLang="en-US" sz="100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이중화 솔루션 도입과 출입통제 프로그램간 연동 필수</a:t>
                      </a:r>
                      <a:endParaRPr lang="ko-KR" altLang="en-US" sz="10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758460"/>
                  </a:ext>
                </a:extLst>
              </a:tr>
              <a:tr h="1312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컴퓨터 운영 중단</a:t>
                      </a:r>
                      <a:endParaRPr lang="en-US" altLang="ko-KR" sz="10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자동으로 </a:t>
                      </a:r>
                      <a:r>
                        <a:rPr lang="en-US" altLang="ko-KR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Failover </a:t>
                      </a:r>
                      <a:r>
                        <a:rPr lang="ko-KR" altLang="en-US" sz="1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 자동으로 서비스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자동으로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Failover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 자동으로 서비스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41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이중화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이중화 동작시나리오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30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5449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출입카드 종류</a:t>
            </a:r>
            <a:r>
              <a:rPr lang="en-US" altLang="ko-KR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번호 계산 방법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1844617" y="2849209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166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2CEE827-6E3C-45A9-A9FC-F5376557196C}"/>
              </a:ext>
            </a:extLst>
          </p:cNvPr>
          <p:cNvSpPr txBox="1"/>
          <p:nvPr/>
        </p:nvSpPr>
        <p:spPr>
          <a:xfrm>
            <a:off x="2107575" y="3215553"/>
            <a:ext cx="570100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cs typeface="Arial" pitchFamily="34" charset="0"/>
              </a:rPr>
              <a:t>출입카드 종류</a:t>
            </a:r>
            <a:r>
              <a:rPr lang="en-US" altLang="ko-KR" sz="3200" b="1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3200" b="1">
                <a:solidFill>
                  <a:schemeClr val="bg1"/>
                </a:solidFill>
                <a:cs typeface="Arial" pitchFamily="34" charset="0"/>
              </a:rPr>
              <a:t>번호 계산 방법</a:t>
            </a:r>
            <a:endParaRPr lang="en-US" altLang="ko-KR" sz="32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0248BE18-F469-9C70-BDCF-923307DA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1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55277" y="185998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카드번호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마이페어카드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BA654-D022-5BFB-E708-BA49220B5982}"/>
              </a:ext>
            </a:extLst>
          </p:cNvPr>
          <p:cNvSpPr txBox="1"/>
          <p:nvPr/>
        </p:nvSpPr>
        <p:spPr>
          <a:xfrm>
            <a:off x="594360" y="84229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샘플번호 </a:t>
            </a:r>
            <a: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1234567890 </a:t>
            </a:r>
            <a:r>
              <a:rPr lang="ko-KR" altLang="en-US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b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ACU</a:t>
            </a:r>
            <a:r>
              <a:rPr lang="ko-KR" altLang="en-US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리더 </a:t>
            </a:r>
            <a: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 </a:t>
            </a:r>
            <a:r>
              <a:rPr lang="ko-KR" altLang="en-US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포맷</a:t>
            </a:r>
            <a:r>
              <a:rPr lang="en-US" altLang="ko-KR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Auto </a:t>
            </a:r>
            <a:r>
              <a:rPr lang="ko-KR" altLang="en-US" sz="16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C87E967E-EE85-AA45-8F83-E36C95182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68354"/>
              </p:ext>
            </p:extLst>
          </p:nvPr>
        </p:nvGraphicFramePr>
        <p:xfrm>
          <a:off x="2628901" y="2343153"/>
          <a:ext cx="6315075" cy="31450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4679">
                  <a:extLst>
                    <a:ext uri="{9D8B030D-6E8A-4147-A177-3AD203B41FA5}">
                      <a16:colId xmlns:a16="http://schemas.microsoft.com/office/drawing/2014/main" val="2168146105"/>
                    </a:ext>
                  </a:extLst>
                </a:gridCol>
                <a:gridCol w="1541351">
                  <a:extLst>
                    <a:ext uri="{9D8B030D-6E8A-4147-A177-3AD203B41FA5}">
                      <a16:colId xmlns:a16="http://schemas.microsoft.com/office/drawing/2014/main" val="450544689"/>
                    </a:ext>
                  </a:extLst>
                </a:gridCol>
                <a:gridCol w="1263015">
                  <a:extLst>
                    <a:ext uri="{9D8B030D-6E8A-4147-A177-3AD203B41FA5}">
                      <a16:colId xmlns:a16="http://schemas.microsoft.com/office/drawing/2014/main" val="372858163"/>
                    </a:ext>
                  </a:extLst>
                </a:gridCol>
                <a:gridCol w="1263015">
                  <a:extLst>
                    <a:ext uri="{9D8B030D-6E8A-4147-A177-3AD203B41FA5}">
                      <a16:colId xmlns:a16="http://schemas.microsoft.com/office/drawing/2014/main" val="824991197"/>
                    </a:ext>
                  </a:extLst>
                </a:gridCol>
                <a:gridCol w="1263015">
                  <a:extLst>
                    <a:ext uri="{9D8B030D-6E8A-4147-A177-3AD203B41FA5}">
                      <a16:colId xmlns:a16="http://schemas.microsoft.com/office/drawing/2014/main" val="146883789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32 Bit</a:t>
                      </a:r>
                      <a:endParaRPr lang="ko-KR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32 Bit </a:t>
                      </a:r>
                      <a:r>
                        <a:rPr lang="ko-KR" altLang="en-US" sz="1400"/>
                        <a:t>역방향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34 Bit</a:t>
                      </a:r>
                      <a:endParaRPr lang="ko-KR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34 Bit </a:t>
                      </a:r>
                      <a:r>
                        <a:rPr lang="ko-KR" altLang="en-US" sz="1400"/>
                        <a:t>역방향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57817521"/>
                  </a:ext>
                </a:extLst>
              </a:tr>
              <a:tr h="667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카드번호를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en-US" altLang="ko-KR" sz="1000"/>
                        <a:t>HEX</a:t>
                      </a:r>
                      <a:r>
                        <a:rPr lang="ko-KR" altLang="en-US" sz="1000"/>
                        <a:t>로 변환</a:t>
                      </a:r>
                      <a:endParaRPr lang="en-US" altLang="ko-KR" sz="1000"/>
                    </a:p>
                    <a:p>
                      <a:pPr algn="ctr" latinLnBrk="1"/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계산기이용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4996 02D2</a:t>
                      </a:r>
                      <a:endParaRPr lang="ko-KR" altLang="en-US" sz="11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4996 02D2</a:t>
                      </a:r>
                      <a:endParaRPr lang="ko-KR" altLang="en-US" sz="11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4996 02D2</a:t>
                      </a:r>
                      <a:endParaRPr lang="ko-KR" altLang="en-US" sz="11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4996 02D2</a:t>
                      </a:r>
                      <a:endParaRPr lang="ko-KR" altLang="en-US" sz="110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49011965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HEX</a:t>
                      </a:r>
                      <a:r>
                        <a:rPr lang="ko-KR" altLang="en-US" sz="1000"/>
                        <a:t>값 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순서 맞추기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4996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02D2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2Byte</a:t>
                      </a:r>
                      <a:r>
                        <a:rPr lang="ko-KR" altLang="en-US" sz="900"/>
                        <a:t>씩 나눈 후</a:t>
                      </a:r>
                      <a:r>
                        <a:rPr lang="en-US" altLang="ko-KR" sz="900"/>
                        <a:t>, 1 Byte</a:t>
                      </a:r>
                      <a:r>
                        <a:rPr lang="ko-KR" altLang="en-US" sz="900"/>
                        <a:t>씩 왼쪽에서 오른쪽으로 각각 계산</a:t>
                      </a:r>
                      <a:endParaRPr lang="en-US" altLang="ko-KR" sz="9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D202</a:t>
                      </a:r>
                    </a:p>
                    <a:p>
                      <a:pPr algn="ctr" latinLnBrk="1"/>
                      <a:r>
                        <a:rPr lang="en-US" altLang="ko-KR" sz="1100"/>
                        <a:t>9649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2 Byte</a:t>
                      </a:r>
                      <a:r>
                        <a:rPr lang="ko-KR" altLang="en-US" sz="900"/>
                        <a:t>씩 나눈 후</a:t>
                      </a:r>
                      <a:r>
                        <a:rPr lang="en-US" altLang="ko-KR" sz="900"/>
                        <a:t>, 1 Byte</a:t>
                      </a:r>
                      <a:r>
                        <a:rPr lang="ko-KR" altLang="en-US" sz="900"/>
                        <a:t>씩 오른쪽에서 왼쪽으로 각각 계산</a:t>
                      </a:r>
                      <a:endParaRPr lang="en-US" altLang="ko-KR" sz="9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499602D2</a:t>
                      </a:r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900" dirty="0"/>
                        <a:t>4 Byte </a:t>
                      </a:r>
                      <a:r>
                        <a:rPr lang="ko-KR" altLang="en-US" sz="900" dirty="0"/>
                        <a:t>전체를 </a:t>
                      </a:r>
                      <a:r>
                        <a:rPr lang="en-US" altLang="ko-KR" sz="900" dirty="0"/>
                        <a:t>1byte</a:t>
                      </a:r>
                      <a:r>
                        <a:rPr lang="ko-KR" altLang="en-US" sz="900" dirty="0"/>
                        <a:t>씩 왼쪽에서 오른쪽으로 계산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D2029649</a:t>
                      </a:r>
                    </a:p>
                    <a:p>
                      <a:pPr algn="ctr" latinLnBrk="1"/>
                      <a:endParaRPr lang="en-US" altLang="ko-KR" sz="1100"/>
                    </a:p>
                    <a:p>
                      <a:pPr algn="ctr" latinLnBrk="1"/>
                      <a:r>
                        <a:rPr lang="en-US" altLang="ko-KR" sz="900"/>
                        <a:t>4 Byte </a:t>
                      </a:r>
                      <a:r>
                        <a:rPr lang="ko-KR" altLang="en-US" sz="900"/>
                        <a:t>전체를 </a:t>
                      </a:r>
                      <a:r>
                        <a:rPr lang="en-US" altLang="ko-KR" sz="900"/>
                        <a:t>1byte</a:t>
                      </a:r>
                      <a:r>
                        <a:rPr lang="ko-KR" altLang="en-US" sz="900"/>
                        <a:t>씩 오른쪽으로 왼쪽으로 계산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52661673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HEX</a:t>
                      </a:r>
                      <a:r>
                        <a:rPr lang="ko-KR" altLang="en-US" sz="1000" dirty="0"/>
                        <a:t>번호를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십진수로 변환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계산기이용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4996 =&gt; 18838</a:t>
                      </a:r>
                    </a:p>
                    <a:p>
                      <a:pPr algn="ctr" latinLnBrk="1"/>
                      <a:r>
                        <a:rPr lang="en-US" altLang="ko-KR" sz="1100"/>
                        <a:t>02D2 =&gt; 722(0</a:t>
                      </a:r>
                      <a:r>
                        <a:rPr lang="ko-KR" altLang="en-US" sz="1100"/>
                        <a:t>으로 </a:t>
                      </a:r>
                      <a:r>
                        <a:rPr lang="en-US" altLang="ko-KR" sz="1100"/>
                        <a:t>5</a:t>
                      </a:r>
                      <a:r>
                        <a:rPr lang="ko-KR" altLang="en-US" sz="1100"/>
                        <a:t>자리 채우기</a:t>
                      </a:r>
                      <a:r>
                        <a:rPr lang="en-US" altLang="ko-KR" sz="1100"/>
                        <a:t>) =&gt; 00722</a:t>
                      </a:r>
                      <a:endParaRPr lang="ko-KR" altLang="en-US" sz="11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D202 =&gt; 53736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9649 =&gt; 38473</a:t>
                      </a:r>
                      <a:endParaRPr lang="ko-KR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499602D2 =&gt; 1234567890</a:t>
                      </a:r>
                      <a:endParaRPr lang="ko-KR" alt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D2029649=&gt; 3523384905</a:t>
                      </a:r>
                      <a:endParaRPr lang="ko-KR" altLang="en-US" sz="1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35464421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결과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1883800722</a:t>
                      </a:r>
                      <a:endParaRPr lang="ko-KR" altLang="en-US" sz="11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5373638473</a:t>
                      </a:r>
                      <a:endParaRPr lang="ko-KR" altLang="en-US" sz="11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1234567890</a:t>
                      </a:r>
                      <a:endParaRPr lang="ko-KR" altLang="en-US" sz="11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3523384905</a:t>
                      </a:r>
                      <a:endParaRPr lang="ko-KR" altLang="en-US" sz="1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9531733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3144590-E15A-AD49-030B-9BD1B02D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2343151"/>
            <a:ext cx="2434553" cy="31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06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5449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특기시방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762194" y="2849209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18277-29AA-2526-A570-0EB5BA4C6ADF}"/>
              </a:ext>
            </a:extLst>
          </p:cNvPr>
          <p:cNvSpPr txBox="1"/>
          <p:nvPr/>
        </p:nvSpPr>
        <p:spPr>
          <a:xfrm>
            <a:off x="2141393" y="2786476"/>
            <a:ext cx="59239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출입통제 시스템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</a:t>
            </a:r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기본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endParaRPr lang="ko-KR" altLang="en-US" sz="3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4BCF5D-7F13-6536-2540-0512DB0B96F6}"/>
              </a:ext>
            </a:extLst>
          </p:cNvPr>
          <p:cNvCxnSpPr>
            <a:cxnSpLocks/>
          </p:cNvCxnSpPr>
          <p:nvPr/>
        </p:nvCxnSpPr>
        <p:spPr>
          <a:xfrm>
            <a:off x="2068425" y="2885718"/>
            <a:ext cx="0" cy="40837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71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부제목 2">
            <a:extLst>
              <a:ext uri="{FF2B5EF4-FFF2-40B4-BE49-F238E27FC236}">
                <a16:creationId xmlns:a16="http://schemas.microsoft.com/office/drawing/2014/main" id="{20C966B7-DB0A-1621-5F63-8C5133BA8767}"/>
              </a:ext>
            </a:extLst>
          </p:cNvPr>
          <p:cNvSpPr txBox="1">
            <a:spLocks/>
          </p:cNvSpPr>
          <p:nvPr/>
        </p:nvSpPr>
        <p:spPr>
          <a:xfrm>
            <a:off x="856456" y="240089"/>
            <a:ext cx="6531896" cy="3847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특기시방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부분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0" name="Rectangle 30">
            <a:extLst>
              <a:ext uri="{FF2B5EF4-FFF2-40B4-BE49-F238E27FC236}">
                <a16:creationId xmlns:a16="http://schemas.microsoft.com/office/drawing/2014/main" id="{10A07C68-5694-7F71-410D-65EBA0A6AAB5}"/>
              </a:ext>
            </a:extLst>
          </p:cNvPr>
          <p:cNvSpPr/>
          <p:nvPr/>
        </p:nvSpPr>
        <p:spPr>
          <a:xfrm>
            <a:off x="658027" y="1302796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1" name="Group 31">
            <a:extLst>
              <a:ext uri="{FF2B5EF4-FFF2-40B4-BE49-F238E27FC236}">
                <a16:creationId xmlns:a16="http://schemas.microsoft.com/office/drawing/2014/main" id="{A5E83BB6-56D4-33E1-F24A-1883CD788891}"/>
              </a:ext>
            </a:extLst>
          </p:cNvPr>
          <p:cNvGrpSpPr/>
          <p:nvPr/>
        </p:nvGrpSpPr>
        <p:grpSpPr>
          <a:xfrm>
            <a:off x="848204" y="1965985"/>
            <a:ext cx="2045265" cy="711634"/>
            <a:chOff x="686968" y="2662255"/>
            <a:chExt cx="2203975" cy="948845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FE5CCF5F-CE8B-BECE-D628-69236DB03048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웹 브라우저 이용해 간단한 기능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네트워크설정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카드등록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출입문 제어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가능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C215D700-1D0E-A3FA-5541-97391B7DC50A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Tiny 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웹서버 기능</a:t>
              </a:r>
            </a:p>
          </p:txBody>
        </p:sp>
      </p:grpSp>
      <p:sp>
        <p:nvSpPr>
          <p:cNvPr id="285" name="Rectangle 35">
            <a:extLst>
              <a:ext uri="{FF2B5EF4-FFF2-40B4-BE49-F238E27FC236}">
                <a16:creationId xmlns:a16="http://schemas.microsoft.com/office/drawing/2014/main" id="{AC46C8AF-FCF5-8488-8FFF-4474D7880BAC}"/>
              </a:ext>
            </a:extLst>
          </p:cNvPr>
          <p:cNvSpPr/>
          <p:nvPr/>
        </p:nvSpPr>
        <p:spPr>
          <a:xfrm>
            <a:off x="5971924" y="1302796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6" name="Rectangle 36">
            <a:extLst>
              <a:ext uri="{FF2B5EF4-FFF2-40B4-BE49-F238E27FC236}">
                <a16:creationId xmlns:a16="http://schemas.microsoft.com/office/drawing/2014/main" id="{8C467AF6-1A76-3D00-5356-AD54637A6413}"/>
              </a:ext>
            </a:extLst>
          </p:cNvPr>
          <p:cNvSpPr/>
          <p:nvPr/>
        </p:nvSpPr>
        <p:spPr>
          <a:xfrm>
            <a:off x="658027" y="2936523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7" name="Rectangle 37">
            <a:extLst>
              <a:ext uri="{FF2B5EF4-FFF2-40B4-BE49-F238E27FC236}">
                <a16:creationId xmlns:a16="http://schemas.microsoft.com/office/drawing/2014/main" id="{388E3E81-D769-2A70-E6A8-9EDE94ACF5B0}"/>
              </a:ext>
            </a:extLst>
          </p:cNvPr>
          <p:cNvSpPr/>
          <p:nvPr/>
        </p:nvSpPr>
        <p:spPr>
          <a:xfrm>
            <a:off x="3314975" y="2936523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8" name="Rectangle 38">
            <a:extLst>
              <a:ext uri="{FF2B5EF4-FFF2-40B4-BE49-F238E27FC236}">
                <a16:creationId xmlns:a16="http://schemas.microsoft.com/office/drawing/2014/main" id="{FB1BF2E7-7D53-AD55-3907-6CA866312F29}"/>
              </a:ext>
            </a:extLst>
          </p:cNvPr>
          <p:cNvSpPr/>
          <p:nvPr/>
        </p:nvSpPr>
        <p:spPr>
          <a:xfrm>
            <a:off x="5971924" y="2936523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9" name="Group 39">
            <a:extLst>
              <a:ext uri="{FF2B5EF4-FFF2-40B4-BE49-F238E27FC236}">
                <a16:creationId xmlns:a16="http://schemas.microsoft.com/office/drawing/2014/main" id="{666BA173-20E9-2CF1-E9CC-EAD41BD93B73}"/>
              </a:ext>
            </a:extLst>
          </p:cNvPr>
          <p:cNvGrpSpPr/>
          <p:nvPr/>
        </p:nvGrpSpPr>
        <p:grpSpPr>
          <a:xfrm>
            <a:off x="3505152" y="1965984"/>
            <a:ext cx="2045265" cy="757800"/>
            <a:chOff x="686968" y="2662255"/>
            <a:chExt cx="2203975" cy="1010400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F91F101-FF79-A613-CD69-0B547447F46C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F2F8677-B52B-6311-327F-EE183D345CF8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Simple  Presentation</a:t>
              </a:r>
              <a:endParaRPr lang="ko-KR" altLang="en-US" sz="1050" b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2" name="Group 42">
            <a:extLst>
              <a:ext uri="{FF2B5EF4-FFF2-40B4-BE49-F238E27FC236}">
                <a16:creationId xmlns:a16="http://schemas.microsoft.com/office/drawing/2014/main" id="{8F441A8C-1D1E-8E30-E353-2FA58A3AF53D}"/>
              </a:ext>
            </a:extLst>
          </p:cNvPr>
          <p:cNvGrpSpPr/>
          <p:nvPr/>
        </p:nvGrpSpPr>
        <p:grpSpPr>
          <a:xfrm>
            <a:off x="6162101" y="1965983"/>
            <a:ext cx="2045265" cy="619301"/>
            <a:chOff x="686968" y="2662255"/>
            <a:chExt cx="2203975" cy="825735"/>
          </a:xfrm>
        </p:grpSpPr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8575BD34-4AF1-5765-D905-18BD17DBF7C1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Timed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/Soft / Hard </a:t>
              </a:r>
              <a:r>
                <a:rPr lang="en-US" altLang="ko-KR" sz="9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Antipassback</a:t>
              </a:r>
              <a:endParaRPr lang="en-US" altLang="ko-KR" sz="9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defTabSz="685800"/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3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가지 동작 옵션 지원</a:t>
              </a:r>
              <a:endParaRPr lang="en-US" altLang="ko-KR" sz="9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8A5DB40-7163-580E-DB0D-9CD75C971449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Antipassback</a:t>
              </a:r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동작모드</a:t>
              </a:r>
            </a:p>
          </p:txBody>
        </p:sp>
      </p:grpSp>
      <p:grpSp>
        <p:nvGrpSpPr>
          <p:cNvPr id="295" name="Group 45">
            <a:extLst>
              <a:ext uri="{FF2B5EF4-FFF2-40B4-BE49-F238E27FC236}">
                <a16:creationId xmlns:a16="http://schemas.microsoft.com/office/drawing/2014/main" id="{6884D6D0-E004-D1F2-552D-1237FB62234D}"/>
              </a:ext>
            </a:extLst>
          </p:cNvPr>
          <p:cNvGrpSpPr/>
          <p:nvPr/>
        </p:nvGrpSpPr>
        <p:grpSpPr>
          <a:xfrm>
            <a:off x="848204" y="3567154"/>
            <a:ext cx="2045265" cy="619301"/>
            <a:chOff x="686968" y="2662255"/>
            <a:chExt cx="2203975" cy="825735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E6FEDCED-6B8E-BC07-BE96-B010E2B6F79B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ON / OFF / COUNT / STAY / LOCK / TOGLE / LATCH 7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가지 동작모드 지원</a:t>
              </a:r>
              <a:endParaRPr lang="en-US" altLang="ko-KR" sz="9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197A9B27-168E-452F-7CF8-DA3157DF024C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다양한 출력동작 모드</a:t>
              </a:r>
            </a:p>
          </p:txBody>
        </p:sp>
      </p:grpSp>
      <p:grpSp>
        <p:nvGrpSpPr>
          <p:cNvPr id="298" name="Group 48">
            <a:extLst>
              <a:ext uri="{FF2B5EF4-FFF2-40B4-BE49-F238E27FC236}">
                <a16:creationId xmlns:a16="http://schemas.microsoft.com/office/drawing/2014/main" id="{61C42086-7836-5BC2-8CDC-E921FC910BFF}"/>
              </a:ext>
            </a:extLst>
          </p:cNvPr>
          <p:cNvGrpSpPr/>
          <p:nvPr/>
        </p:nvGrpSpPr>
        <p:grpSpPr>
          <a:xfrm>
            <a:off x="3505152" y="3567157"/>
            <a:ext cx="2045265" cy="757800"/>
            <a:chOff x="686968" y="2662255"/>
            <a:chExt cx="2203975" cy="1010400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E437D37D-8D2B-9CD5-2F00-D9926FDD6D23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보안이 높아야 하는 지역의 출입문 </a:t>
              </a:r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2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 카드가 순차적으로 인증되어야 출입문 개방</a:t>
              </a:r>
              <a:endParaRPr lang="en-US" altLang="ko-KR" sz="9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D7CF173-936F-2E9E-5B5F-FAD9910F72F8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2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 인증기능</a:t>
              </a:r>
            </a:p>
          </p:txBody>
        </p:sp>
      </p:grpSp>
      <p:grpSp>
        <p:nvGrpSpPr>
          <p:cNvPr id="301" name="Group 51">
            <a:extLst>
              <a:ext uri="{FF2B5EF4-FFF2-40B4-BE49-F238E27FC236}">
                <a16:creationId xmlns:a16="http://schemas.microsoft.com/office/drawing/2014/main" id="{156CA4B9-734A-CB45-01C7-FEC7D2432D09}"/>
              </a:ext>
            </a:extLst>
          </p:cNvPr>
          <p:cNvGrpSpPr/>
          <p:nvPr/>
        </p:nvGrpSpPr>
        <p:grpSpPr>
          <a:xfrm>
            <a:off x="6162101" y="3567155"/>
            <a:ext cx="2045265" cy="896300"/>
            <a:chOff x="686968" y="2662255"/>
            <a:chExt cx="2203975" cy="1195067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D9DF9763-CBA1-5761-7896-6507CC4670B6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표준 포맷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: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자동인식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(26, 32, 34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비트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 /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특수 포맷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: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 선택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(28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개의 특수 포맷지원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- 35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비트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,37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비트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40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비트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42, 64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비트 등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F9A3495-875C-3C04-5A2C-8EFAFC748E0E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다양한 </a:t>
              </a:r>
              <a:r>
                <a:rPr lang="ko-KR" altLang="en-US" sz="105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위겐드</a:t>
              </a:r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(Wiegand) 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포맷</a:t>
              </a:r>
            </a:p>
          </p:txBody>
        </p:sp>
      </p:grpSp>
      <p:sp>
        <p:nvSpPr>
          <p:cNvPr id="308" name="Round Same Side Corner Rectangle 36">
            <a:extLst>
              <a:ext uri="{FF2B5EF4-FFF2-40B4-BE49-F238E27FC236}">
                <a16:creationId xmlns:a16="http://schemas.microsoft.com/office/drawing/2014/main" id="{9B359FAA-2F75-2328-8D89-51FB8D807EDD}"/>
              </a:ext>
            </a:extLst>
          </p:cNvPr>
          <p:cNvSpPr>
            <a:spLocks noChangeAspect="1"/>
          </p:cNvSpPr>
          <p:nvPr/>
        </p:nvSpPr>
        <p:spPr>
          <a:xfrm>
            <a:off x="4379284" y="3159435"/>
            <a:ext cx="297000" cy="23481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9" name="Donut 24">
            <a:extLst>
              <a:ext uri="{FF2B5EF4-FFF2-40B4-BE49-F238E27FC236}">
                <a16:creationId xmlns:a16="http://schemas.microsoft.com/office/drawing/2014/main" id="{7FE62B99-BD76-AAAC-C83D-D57636E98171}"/>
              </a:ext>
            </a:extLst>
          </p:cNvPr>
          <p:cNvSpPr/>
          <p:nvPr/>
        </p:nvSpPr>
        <p:spPr>
          <a:xfrm>
            <a:off x="4393912" y="1484744"/>
            <a:ext cx="296413" cy="29882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Rectangle 38">
            <a:extLst>
              <a:ext uri="{FF2B5EF4-FFF2-40B4-BE49-F238E27FC236}">
                <a16:creationId xmlns:a16="http://schemas.microsoft.com/office/drawing/2014/main" id="{C3C9536F-03CA-8493-389A-D4F862D49835}"/>
              </a:ext>
            </a:extLst>
          </p:cNvPr>
          <p:cNvSpPr/>
          <p:nvPr/>
        </p:nvSpPr>
        <p:spPr>
          <a:xfrm>
            <a:off x="3314975" y="1302796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C5EC16EE-8473-6329-1D2F-AED034031E76}"/>
              </a:ext>
            </a:extLst>
          </p:cNvPr>
          <p:cNvGrpSpPr/>
          <p:nvPr/>
        </p:nvGrpSpPr>
        <p:grpSpPr>
          <a:xfrm>
            <a:off x="3505152" y="1933430"/>
            <a:ext cx="2045265" cy="757800"/>
            <a:chOff x="686968" y="2662255"/>
            <a:chExt cx="2203975" cy="101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1F6E8A-7FDA-0003-AA20-DD9A46EC602D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컨트롤러간 </a:t>
              </a:r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P2P(Peer To Peer) 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통신으로 글로벌 </a:t>
              </a:r>
              <a:r>
                <a:rPr lang="en-US" altLang="ko-KR" sz="9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Antipassback</a:t>
              </a:r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I/O 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동작 및 화재연동 가능</a:t>
              </a:r>
              <a:endParaRPr lang="en-US" altLang="ko-KR" sz="9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A10F0D-B02B-2F19-3FA5-01D50731E606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글로벌 제어기능</a:t>
              </a:r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(P2P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통신</a:t>
              </a:r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  <a:endPara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8" name="Freeform 108">
            <a:extLst>
              <a:ext uri="{FF2B5EF4-FFF2-40B4-BE49-F238E27FC236}">
                <a16:creationId xmlns:a16="http://schemas.microsoft.com/office/drawing/2014/main" id="{208CDE4B-E070-4E9E-7F29-7E5917ED2ABE}"/>
              </a:ext>
            </a:extLst>
          </p:cNvPr>
          <p:cNvSpPr/>
          <p:nvPr/>
        </p:nvSpPr>
        <p:spPr>
          <a:xfrm>
            <a:off x="1682628" y="1517164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Block Arc 14">
            <a:extLst>
              <a:ext uri="{FF2B5EF4-FFF2-40B4-BE49-F238E27FC236}">
                <a16:creationId xmlns:a16="http://schemas.microsoft.com/office/drawing/2014/main" id="{5D5E4AF5-C58A-11D8-393C-CD1E84F91572}"/>
              </a:ext>
            </a:extLst>
          </p:cNvPr>
          <p:cNvSpPr/>
          <p:nvPr/>
        </p:nvSpPr>
        <p:spPr>
          <a:xfrm rot="16200000">
            <a:off x="4418064" y="1510712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D0D2FA1F-1CEC-DFD0-59E5-AF171CFEB302}"/>
              </a:ext>
            </a:extLst>
          </p:cNvPr>
          <p:cNvSpPr/>
          <p:nvPr/>
        </p:nvSpPr>
        <p:spPr>
          <a:xfrm>
            <a:off x="1682628" y="3147360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val 44">
            <a:extLst>
              <a:ext uri="{FF2B5EF4-FFF2-40B4-BE49-F238E27FC236}">
                <a16:creationId xmlns:a16="http://schemas.microsoft.com/office/drawing/2014/main" id="{3BD35885-49A9-1EAF-F262-CFDFE01AF1FA}"/>
              </a:ext>
            </a:extLst>
          </p:cNvPr>
          <p:cNvSpPr>
            <a:spLocks noChangeAspect="1"/>
          </p:cNvSpPr>
          <p:nvPr/>
        </p:nvSpPr>
        <p:spPr>
          <a:xfrm>
            <a:off x="7118305" y="1480807"/>
            <a:ext cx="246888" cy="293967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B64B6339-208D-EDFF-B94C-CF18EA34F8E1}"/>
              </a:ext>
            </a:extLst>
          </p:cNvPr>
          <p:cNvSpPr/>
          <p:nvPr/>
        </p:nvSpPr>
        <p:spPr>
          <a:xfrm rot="2700000">
            <a:off x="7068800" y="3137892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Rectangle 30">
            <a:extLst>
              <a:ext uri="{FF2B5EF4-FFF2-40B4-BE49-F238E27FC236}">
                <a16:creationId xmlns:a16="http://schemas.microsoft.com/office/drawing/2014/main" id="{697B20E2-2714-A52E-4410-50EAB6639686}"/>
              </a:ext>
            </a:extLst>
          </p:cNvPr>
          <p:cNvSpPr/>
          <p:nvPr/>
        </p:nvSpPr>
        <p:spPr>
          <a:xfrm>
            <a:off x="658027" y="4545934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Group 31">
            <a:extLst>
              <a:ext uri="{FF2B5EF4-FFF2-40B4-BE49-F238E27FC236}">
                <a16:creationId xmlns:a16="http://schemas.microsoft.com/office/drawing/2014/main" id="{C3972959-4ECF-2BBE-1331-C72600F2D229}"/>
              </a:ext>
            </a:extLst>
          </p:cNvPr>
          <p:cNvGrpSpPr/>
          <p:nvPr/>
        </p:nvGrpSpPr>
        <p:grpSpPr>
          <a:xfrm>
            <a:off x="848204" y="5209122"/>
            <a:ext cx="2045265" cy="757800"/>
            <a:chOff x="686968" y="2662255"/>
            <a:chExt cx="2203975" cy="1010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93CCC-B5F0-4B3A-914B-F28ECE895BE1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ko-KR" altLang="en-US" sz="9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알람시스템</a:t>
              </a:r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출동경비</a:t>
              </a:r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과 연계하여</a:t>
              </a:r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경보동작 설정</a:t>
              </a:r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해제카드 인식을 통해 경보모드</a:t>
              </a:r>
              <a:r>
                <a:rPr lang="en-US" altLang="ko-KR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해제 모드 동작 전환 지원</a:t>
              </a:r>
              <a:endParaRPr lang="en-US" altLang="ko-KR" sz="9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DD9708-94F9-EC44-20D0-0C01ACC96D31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경보동작 설정</a:t>
              </a:r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해제 기능</a:t>
              </a:r>
            </a:p>
          </p:txBody>
        </p:sp>
      </p:grpSp>
      <p:sp>
        <p:nvSpPr>
          <p:cNvPr id="13" name="Rectangle 35">
            <a:extLst>
              <a:ext uri="{FF2B5EF4-FFF2-40B4-BE49-F238E27FC236}">
                <a16:creationId xmlns:a16="http://schemas.microsoft.com/office/drawing/2014/main" id="{686EC473-88DE-A096-BB55-378CBFF7DF55}"/>
              </a:ext>
            </a:extLst>
          </p:cNvPr>
          <p:cNvSpPr/>
          <p:nvPr/>
        </p:nvSpPr>
        <p:spPr>
          <a:xfrm>
            <a:off x="5971924" y="4545934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Group 39">
            <a:extLst>
              <a:ext uri="{FF2B5EF4-FFF2-40B4-BE49-F238E27FC236}">
                <a16:creationId xmlns:a16="http://schemas.microsoft.com/office/drawing/2014/main" id="{AB45F265-8C97-1CCC-313C-49B4A3FBE699}"/>
              </a:ext>
            </a:extLst>
          </p:cNvPr>
          <p:cNvGrpSpPr/>
          <p:nvPr/>
        </p:nvGrpSpPr>
        <p:grpSpPr>
          <a:xfrm>
            <a:off x="3505152" y="5209122"/>
            <a:ext cx="2045265" cy="757800"/>
            <a:chOff x="686968" y="2662255"/>
            <a:chExt cx="2203975" cy="10104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B25F85-DAAB-9229-0CBF-AD053876657B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EDF7A-910B-97F1-83B8-5ACC1AAA860D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Simple  Presentation</a:t>
              </a:r>
              <a:endParaRPr lang="ko-KR" altLang="en-US" sz="1050" b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7" name="Group 42">
            <a:extLst>
              <a:ext uri="{FF2B5EF4-FFF2-40B4-BE49-F238E27FC236}">
                <a16:creationId xmlns:a16="http://schemas.microsoft.com/office/drawing/2014/main" id="{B19232C6-829D-330E-BCEE-7957BD1A7DD6}"/>
              </a:ext>
            </a:extLst>
          </p:cNvPr>
          <p:cNvGrpSpPr/>
          <p:nvPr/>
        </p:nvGrpSpPr>
        <p:grpSpPr>
          <a:xfrm>
            <a:off x="6162101" y="5196297"/>
            <a:ext cx="2133695" cy="891370"/>
            <a:chOff x="686968" y="2645154"/>
            <a:chExt cx="2299267" cy="11884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F73E5F-11B8-95CA-4FD5-3078FF7214F8}"/>
                </a:ext>
              </a:extLst>
            </p:cNvPr>
            <p:cNvSpPr txBox="1"/>
            <p:nvPr/>
          </p:nvSpPr>
          <p:spPr>
            <a:xfrm>
              <a:off x="686968" y="2971871"/>
              <a:ext cx="2299267" cy="86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2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개의 출입문에 대해 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1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개의 출입문이 열리면 다른 한 개의 출입문이 열리지 않고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출입문이 닫히면 다른 한 개의 출입문이 열리는 기능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1D86BC-FE3E-4BEF-3382-E03E93AF1E83}"/>
                </a:ext>
              </a:extLst>
            </p:cNvPr>
            <p:cNvSpPr txBox="1"/>
            <p:nvPr/>
          </p:nvSpPr>
          <p:spPr>
            <a:xfrm>
              <a:off x="686968" y="2645154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인터락</a:t>
              </a:r>
              <a:r>
                <a:rPr lang="en-US" altLang="ko-KR" sz="105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맨트랩</a:t>
              </a:r>
              <a:r>
                <a:rPr lang="en-US" altLang="ko-KR" sz="105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동작</a:t>
              </a:r>
            </a:p>
          </p:txBody>
        </p:sp>
      </p:grpSp>
      <p:sp>
        <p:nvSpPr>
          <p:cNvPr id="21" name="Donut 24">
            <a:extLst>
              <a:ext uri="{FF2B5EF4-FFF2-40B4-BE49-F238E27FC236}">
                <a16:creationId xmlns:a16="http://schemas.microsoft.com/office/drawing/2014/main" id="{DF5EAFD5-48BF-A50D-0239-42C6B0D9C757}"/>
              </a:ext>
            </a:extLst>
          </p:cNvPr>
          <p:cNvSpPr/>
          <p:nvPr/>
        </p:nvSpPr>
        <p:spPr>
          <a:xfrm>
            <a:off x="4393912" y="4727882"/>
            <a:ext cx="296413" cy="29882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Rectangle 38">
            <a:extLst>
              <a:ext uri="{FF2B5EF4-FFF2-40B4-BE49-F238E27FC236}">
                <a16:creationId xmlns:a16="http://schemas.microsoft.com/office/drawing/2014/main" id="{AF6C76AA-400F-E273-52DE-30857230263E}"/>
              </a:ext>
            </a:extLst>
          </p:cNvPr>
          <p:cNvSpPr/>
          <p:nvPr/>
        </p:nvSpPr>
        <p:spPr>
          <a:xfrm>
            <a:off x="3314975" y="4545934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4" name="Group 51">
            <a:extLst>
              <a:ext uri="{FF2B5EF4-FFF2-40B4-BE49-F238E27FC236}">
                <a16:creationId xmlns:a16="http://schemas.microsoft.com/office/drawing/2014/main" id="{6B73265E-7FB8-DA4B-5BCC-BE492702CE68}"/>
              </a:ext>
            </a:extLst>
          </p:cNvPr>
          <p:cNvGrpSpPr/>
          <p:nvPr/>
        </p:nvGrpSpPr>
        <p:grpSpPr>
          <a:xfrm>
            <a:off x="3505152" y="5176568"/>
            <a:ext cx="2045265" cy="757800"/>
            <a:chOff x="686968" y="2662255"/>
            <a:chExt cx="2203975" cy="10104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8EE416-584A-3C29-3FED-CC0BEB3924AA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그룹출력을 설정하여 카드 별 그룹출력을 통해 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1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개 이상의 출력을 동시에 다양한 동작모드로 동작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A78C24-9B1C-6CCE-3FE6-43338B66D561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그룹출력기능</a:t>
              </a:r>
            </a:p>
          </p:txBody>
        </p:sp>
      </p:grpSp>
      <p:sp>
        <p:nvSpPr>
          <p:cNvPr id="27" name="Freeform 108">
            <a:extLst>
              <a:ext uri="{FF2B5EF4-FFF2-40B4-BE49-F238E27FC236}">
                <a16:creationId xmlns:a16="http://schemas.microsoft.com/office/drawing/2014/main" id="{87523962-9F3F-0667-4A8A-8D91E0416C2E}"/>
              </a:ext>
            </a:extLst>
          </p:cNvPr>
          <p:cNvSpPr/>
          <p:nvPr/>
        </p:nvSpPr>
        <p:spPr>
          <a:xfrm>
            <a:off x="1682628" y="4760302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Block Arc 14">
            <a:extLst>
              <a:ext uri="{FF2B5EF4-FFF2-40B4-BE49-F238E27FC236}">
                <a16:creationId xmlns:a16="http://schemas.microsoft.com/office/drawing/2014/main" id="{068859C4-EE85-CBB4-2C9B-2A4BE8EBBA25}"/>
              </a:ext>
            </a:extLst>
          </p:cNvPr>
          <p:cNvSpPr/>
          <p:nvPr/>
        </p:nvSpPr>
        <p:spPr>
          <a:xfrm rot="16200000">
            <a:off x="4418064" y="4753850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Oval 44">
            <a:extLst>
              <a:ext uri="{FF2B5EF4-FFF2-40B4-BE49-F238E27FC236}">
                <a16:creationId xmlns:a16="http://schemas.microsoft.com/office/drawing/2014/main" id="{D73D2D44-9FFB-0F53-FAD9-DA6B69EFB159}"/>
              </a:ext>
            </a:extLst>
          </p:cNvPr>
          <p:cNvSpPr>
            <a:spLocks noChangeAspect="1"/>
          </p:cNvSpPr>
          <p:nvPr/>
        </p:nvSpPr>
        <p:spPr>
          <a:xfrm>
            <a:off x="7118305" y="4723945"/>
            <a:ext cx="246888" cy="293967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953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부제목 2">
            <a:extLst>
              <a:ext uri="{FF2B5EF4-FFF2-40B4-BE49-F238E27FC236}">
                <a16:creationId xmlns:a16="http://schemas.microsoft.com/office/drawing/2014/main" id="{20C966B7-DB0A-1621-5F63-8C5133BA8767}"/>
              </a:ext>
            </a:extLst>
          </p:cNvPr>
          <p:cNvSpPr txBox="1">
            <a:spLocks/>
          </p:cNvSpPr>
          <p:nvPr/>
        </p:nvSpPr>
        <p:spPr>
          <a:xfrm>
            <a:off x="856456" y="240089"/>
            <a:ext cx="6531896" cy="3847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특기시방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리더기 부분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0" name="Rectangle 30">
            <a:extLst>
              <a:ext uri="{FF2B5EF4-FFF2-40B4-BE49-F238E27FC236}">
                <a16:creationId xmlns:a16="http://schemas.microsoft.com/office/drawing/2014/main" id="{10A07C68-5694-7F71-410D-65EBA0A6AAB5}"/>
              </a:ext>
            </a:extLst>
          </p:cNvPr>
          <p:cNvSpPr/>
          <p:nvPr/>
        </p:nvSpPr>
        <p:spPr>
          <a:xfrm>
            <a:off x="658027" y="1302796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1" name="Group 31">
            <a:extLst>
              <a:ext uri="{FF2B5EF4-FFF2-40B4-BE49-F238E27FC236}">
                <a16:creationId xmlns:a16="http://schemas.microsoft.com/office/drawing/2014/main" id="{A5E83BB6-56D4-33E1-F24A-1883CD788891}"/>
              </a:ext>
            </a:extLst>
          </p:cNvPr>
          <p:cNvGrpSpPr/>
          <p:nvPr/>
        </p:nvGrpSpPr>
        <p:grpSpPr>
          <a:xfrm>
            <a:off x="848204" y="1965985"/>
            <a:ext cx="2045265" cy="711634"/>
            <a:chOff x="686968" y="2662255"/>
            <a:chExt cx="2203975" cy="948845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FE5CCF5F-CE8B-BECE-D628-69236DB03048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ID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앱과 모바일 리더기간 정보 송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수신시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원타임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프로토콜을 통해 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무선패킷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해킹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복제 인식 방지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C215D700-1D0E-A3FA-5541-97391B7DC50A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원타임</a:t>
              </a:r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프로토콜 보안 인증</a:t>
              </a:r>
            </a:p>
          </p:txBody>
        </p:sp>
      </p:grpSp>
      <p:sp>
        <p:nvSpPr>
          <p:cNvPr id="285" name="Rectangle 35">
            <a:extLst>
              <a:ext uri="{FF2B5EF4-FFF2-40B4-BE49-F238E27FC236}">
                <a16:creationId xmlns:a16="http://schemas.microsoft.com/office/drawing/2014/main" id="{AC46C8AF-FCF5-8488-8FFF-4474D7880BAC}"/>
              </a:ext>
            </a:extLst>
          </p:cNvPr>
          <p:cNvSpPr/>
          <p:nvPr/>
        </p:nvSpPr>
        <p:spPr>
          <a:xfrm>
            <a:off x="5971924" y="1302796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6" name="Rectangle 36">
            <a:extLst>
              <a:ext uri="{FF2B5EF4-FFF2-40B4-BE49-F238E27FC236}">
                <a16:creationId xmlns:a16="http://schemas.microsoft.com/office/drawing/2014/main" id="{8C467AF6-1A76-3D00-5356-AD54637A6413}"/>
              </a:ext>
            </a:extLst>
          </p:cNvPr>
          <p:cNvSpPr/>
          <p:nvPr/>
        </p:nvSpPr>
        <p:spPr>
          <a:xfrm>
            <a:off x="658027" y="2936523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7" name="Rectangle 37">
            <a:extLst>
              <a:ext uri="{FF2B5EF4-FFF2-40B4-BE49-F238E27FC236}">
                <a16:creationId xmlns:a16="http://schemas.microsoft.com/office/drawing/2014/main" id="{388E3E81-D769-2A70-E6A8-9EDE94ACF5B0}"/>
              </a:ext>
            </a:extLst>
          </p:cNvPr>
          <p:cNvSpPr/>
          <p:nvPr/>
        </p:nvSpPr>
        <p:spPr>
          <a:xfrm>
            <a:off x="3314975" y="2936523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8" name="Rectangle 38">
            <a:extLst>
              <a:ext uri="{FF2B5EF4-FFF2-40B4-BE49-F238E27FC236}">
                <a16:creationId xmlns:a16="http://schemas.microsoft.com/office/drawing/2014/main" id="{FB1BF2E7-7D53-AD55-3907-6CA866312F29}"/>
              </a:ext>
            </a:extLst>
          </p:cNvPr>
          <p:cNvSpPr/>
          <p:nvPr/>
        </p:nvSpPr>
        <p:spPr>
          <a:xfrm>
            <a:off x="5971924" y="2936523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9" name="Group 39">
            <a:extLst>
              <a:ext uri="{FF2B5EF4-FFF2-40B4-BE49-F238E27FC236}">
                <a16:creationId xmlns:a16="http://schemas.microsoft.com/office/drawing/2014/main" id="{666BA173-20E9-2CF1-E9CC-EAD41BD93B73}"/>
              </a:ext>
            </a:extLst>
          </p:cNvPr>
          <p:cNvGrpSpPr/>
          <p:nvPr/>
        </p:nvGrpSpPr>
        <p:grpSpPr>
          <a:xfrm>
            <a:off x="3505152" y="1965984"/>
            <a:ext cx="2045265" cy="757800"/>
            <a:chOff x="686968" y="2662255"/>
            <a:chExt cx="2203975" cy="1010400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F91F101-FF79-A613-CD69-0B547447F46C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F2F8677-B52B-6311-327F-EE183D345CF8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Simple  Presentation</a:t>
              </a:r>
              <a:endParaRPr lang="ko-KR" altLang="en-US" sz="1050" b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2" name="Group 42">
            <a:extLst>
              <a:ext uri="{FF2B5EF4-FFF2-40B4-BE49-F238E27FC236}">
                <a16:creationId xmlns:a16="http://schemas.microsoft.com/office/drawing/2014/main" id="{8F441A8C-1D1E-8E30-E353-2FA58A3AF53D}"/>
              </a:ext>
            </a:extLst>
          </p:cNvPr>
          <p:cNvGrpSpPr/>
          <p:nvPr/>
        </p:nvGrpSpPr>
        <p:grpSpPr>
          <a:xfrm>
            <a:off x="6162101" y="1965982"/>
            <a:ext cx="2045265" cy="588523"/>
            <a:chOff x="686968" y="2662255"/>
            <a:chExt cx="2203975" cy="784698"/>
          </a:xfrm>
        </p:grpSpPr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8575BD34-4AF1-5765-D905-18BD17DBF7C1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안드로이드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애플 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iOS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용 모바일 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ID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와 리더기간 백그라운드 동작 인식 가능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8A5DB40-7163-580E-DB0D-9CD75C971449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백그라운드 인식 기능</a:t>
              </a:r>
            </a:p>
          </p:txBody>
        </p:sp>
      </p:grpSp>
      <p:grpSp>
        <p:nvGrpSpPr>
          <p:cNvPr id="295" name="Group 45">
            <a:extLst>
              <a:ext uri="{FF2B5EF4-FFF2-40B4-BE49-F238E27FC236}">
                <a16:creationId xmlns:a16="http://schemas.microsoft.com/office/drawing/2014/main" id="{6884D6D0-E004-D1F2-552D-1237FB62234D}"/>
              </a:ext>
            </a:extLst>
          </p:cNvPr>
          <p:cNvGrpSpPr/>
          <p:nvPr/>
        </p:nvGrpSpPr>
        <p:grpSpPr>
          <a:xfrm>
            <a:off x="848204" y="3567155"/>
            <a:ext cx="2045265" cy="834744"/>
            <a:chOff x="686968" y="2662255"/>
            <a:chExt cx="2203975" cy="1112992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E6FEDCED-6B8E-BC07-BE96-B010E2B6F79B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리더기 기능을 설정할 수 있는 전용 관리자용 앱 지원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 defTabSz="685800"/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위겐드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출력방식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인식거리 감도 조절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사이트코드 설정 등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197A9B27-168E-452F-7CF8-DA3157DF024C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리더기 관리자용 앱</a:t>
              </a:r>
            </a:p>
          </p:txBody>
        </p:sp>
      </p:grpSp>
      <p:grpSp>
        <p:nvGrpSpPr>
          <p:cNvPr id="298" name="Group 48">
            <a:extLst>
              <a:ext uri="{FF2B5EF4-FFF2-40B4-BE49-F238E27FC236}">
                <a16:creationId xmlns:a16="http://schemas.microsoft.com/office/drawing/2014/main" id="{61C42086-7836-5BC2-8CDC-E921FC910BFF}"/>
              </a:ext>
            </a:extLst>
          </p:cNvPr>
          <p:cNvGrpSpPr/>
          <p:nvPr/>
        </p:nvGrpSpPr>
        <p:grpSpPr>
          <a:xfrm>
            <a:off x="3505152" y="3567158"/>
            <a:ext cx="2045265" cy="711634"/>
            <a:chOff x="686968" y="2662255"/>
            <a:chExt cx="2203975" cy="948845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E437D37D-8D2B-9CD5-2F00-D9926FDD6D23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리더기 관리자용 앱을 통해 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BLE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통신으로 리더기의 펌웨어 업그레이드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기능추가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버그개선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기능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D7CF173-936F-2E9E-5B5F-FAD9910F72F8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BLE 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통신 펌웨어 업그레이드</a:t>
              </a:r>
            </a:p>
          </p:txBody>
        </p:sp>
      </p:grpSp>
      <p:grpSp>
        <p:nvGrpSpPr>
          <p:cNvPr id="301" name="Group 51">
            <a:extLst>
              <a:ext uri="{FF2B5EF4-FFF2-40B4-BE49-F238E27FC236}">
                <a16:creationId xmlns:a16="http://schemas.microsoft.com/office/drawing/2014/main" id="{156CA4B9-734A-CB45-01C7-FEC7D2432D09}"/>
              </a:ext>
            </a:extLst>
          </p:cNvPr>
          <p:cNvGrpSpPr/>
          <p:nvPr/>
        </p:nvGrpSpPr>
        <p:grpSpPr>
          <a:xfrm>
            <a:off x="6162101" y="3567157"/>
            <a:ext cx="2045265" cy="711634"/>
            <a:chOff x="686968" y="2662255"/>
            <a:chExt cx="2203975" cy="948845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D9DF9763-CBA1-5761-7896-6507CC4670B6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리더기 설정용 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ID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발급을 통해 해당 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ID 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인식시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리더기의 설정을 변경하는 기능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사이트 코드 변경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위겐드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출력 변경 설정 등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F9A3495-875C-3C04-5A2C-8EFAFC748E0E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리더 설정 </a:t>
              </a:r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ID 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기능</a:t>
              </a:r>
            </a:p>
          </p:txBody>
        </p:sp>
      </p:grpSp>
      <p:sp>
        <p:nvSpPr>
          <p:cNvPr id="308" name="Round Same Side Corner Rectangle 36">
            <a:extLst>
              <a:ext uri="{FF2B5EF4-FFF2-40B4-BE49-F238E27FC236}">
                <a16:creationId xmlns:a16="http://schemas.microsoft.com/office/drawing/2014/main" id="{9B359FAA-2F75-2328-8D89-51FB8D807EDD}"/>
              </a:ext>
            </a:extLst>
          </p:cNvPr>
          <p:cNvSpPr>
            <a:spLocks noChangeAspect="1"/>
          </p:cNvSpPr>
          <p:nvPr/>
        </p:nvSpPr>
        <p:spPr>
          <a:xfrm>
            <a:off x="4379284" y="3159435"/>
            <a:ext cx="297000" cy="23481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9" name="Donut 24">
            <a:extLst>
              <a:ext uri="{FF2B5EF4-FFF2-40B4-BE49-F238E27FC236}">
                <a16:creationId xmlns:a16="http://schemas.microsoft.com/office/drawing/2014/main" id="{7FE62B99-BD76-AAAC-C83D-D57636E98171}"/>
              </a:ext>
            </a:extLst>
          </p:cNvPr>
          <p:cNvSpPr/>
          <p:nvPr/>
        </p:nvSpPr>
        <p:spPr>
          <a:xfrm>
            <a:off x="4393912" y="1484744"/>
            <a:ext cx="296413" cy="29882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Rectangle 38">
            <a:extLst>
              <a:ext uri="{FF2B5EF4-FFF2-40B4-BE49-F238E27FC236}">
                <a16:creationId xmlns:a16="http://schemas.microsoft.com/office/drawing/2014/main" id="{C3C9536F-03CA-8493-389A-D4F862D49835}"/>
              </a:ext>
            </a:extLst>
          </p:cNvPr>
          <p:cNvSpPr/>
          <p:nvPr/>
        </p:nvSpPr>
        <p:spPr>
          <a:xfrm>
            <a:off x="3314975" y="1302796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C5EC16EE-8473-6329-1D2F-AED034031E76}"/>
              </a:ext>
            </a:extLst>
          </p:cNvPr>
          <p:cNvGrpSpPr/>
          <p:nvPr/>
        </p:nvGrpSpPr>
        <p:grpSpPr>
          <a:xfrm>
            <a:off x="3505152" y="1933428"/>
            <a:ext cx="2045265" cy="711634"/>
            <a:chOff x="686968" y="2662255"/>
            <a:chExt cx="2203975" cy="9488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1F6E8A-7FDA-0003-AA20-DD9A46EC602D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리더기에 퇴실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도어센서 신호를 연결해 리더기와 컨트롤러간 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위겐드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통신에 해당신호를 통합 송신하는 기능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A10F0D-B02B-2F19-3FA5-01D50731E606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통합 </a:t>
              </a:r>
              <a:r>
                <a:rPr lang="ko-KR" altLang="en-US" sz="105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위겐드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기능</a:t>
              </a:r>
            </a:p>
          </p:txBody>
        </p:sp>
      </p:grpSp>
      <p:sp>
        <p:nvSpPr>
          <p:cNvPr id="8" name="Freeform 108">
            <a:extLst>
              <a:ext uri="{FF2B5EF4-FFF2-40B4-BE49-F238E27FC236}">
                <a16:creationId xmlns:a16="http://schemas.microsoft.com/office/drawing/2014/main" id="{208CDE4B-E070-4E9E-7F29-7E5917ED2ABE}"/>
              </a:ext>
            </a:extLst>
          </p:cNvPr>
          <p:cNvSpPr/>
          <p:nvPr/>
        </p:nvSpPr>
        <p:spPr>
          <a:xfrm>
            <a:off x="1682628" y="1517164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Block Arc 14">
            <a:extLst>
              <a:ext uri="{FF2B5EF4-FFF2-40B4-BE49-F238E27FC236}">
                <a16:creationId xmlns:a16="http://schemas.microsoft.com/office/drawing/2014/main" id="{5D5E4AF5-C58A-11D8-393C-CD1E84F91572}"/>
              </a:ext>
            </a:extLst>
          </p:cNvPr>
          <p:cNvSpPr/>
          <p:nvPr/>
        </p:nvSpPr>
        <p:spPr>
          <a:xfrm rot="16200000">
            <a:off x="4418064" y="1510712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D0D2FA1F-1CEC-DFD0-59E5-AF171CFEB302}"/>
              </a:ext>
            </a:extLst>
          </p:cNvPr>
          <p:cNvSpPr/>
          <p:nvPr/>
        </p:nvSpPr>
        <p:spPr>
          <a:xfrm>
            <a:off x="1682628" y="3147360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val 44">
            <a:extLst>
              <a:ext uri="{FF2B5EF4-FFF2-40B4-BE49-F238E27FC236}">
                <a16:creationId xmlns:a16="http://schemas.microsoft.com/office/drawing/2014/main" id="{3BD35885-49A9-1EAF-F262-CFDFE01AF1FA}"/>
              </a:ext>
            </a:extLst>
          </p:cNvPr>
          <p:cNvSpPr>
            <a:spLocks noChangeAspect="1"/>
          </p:cNvSpPr>
          <p:nvPr/>
        </p:nvSpPr>
        <p:spPr>
          <a:xfrm>
            <a:off x="7118305" y="1480807"/>
            <a:ext cx="246888" cy="293967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B64B6339-208D-EDFF-B94C-CF18EA34F8E1}"/>
              </a:ext>
            </a:extLst>
          </p:cNvPr>
          <p:cNvSpPr/>
          <p:nvPr/>
        </p:nvSpPr>
        <p:spPr>
          <a:xfrm rot="2700000">
            <a:off x="7068800" y="3137892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Rectangle 30">
            <a:extLst>
              <a:ext uri="{FF2B5EF4-FFF2-40B4-BE49-F238E27FC236}">
                <a16:creationId xmlns:a16="http://schemas.microsoft.com/office/drawing/2014/main" id="{697B20E2-2714-A52E-4410-50EAB6639686}"/>
              </a:ext>
            </a:extLst>
          </p:cNvPr>
          <p:cNvSpPr/>
          <p:nvPr/>
        </p:nvSpPr>
        <p:spPr>
          <a:xfrm>
            <a:off x="658027" y="4545934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Group 31">
            <a:extLst>
              <a:ext uri="{FF2B5EF4-FFF2-40B4-BE49-F238E27FC236}">
                <a16:creationId xmlns:a16="http://schemas.microsoft.com/office/drawing/2014/main" id="{C3972959-4ECF-2BBE-1331-C72600F2D229}"/>
              </a:ext>
            </a:extLst>
          </p:cNvPr>
          <p:cNvGrpSpPr/>
          <p:nvPr/>
        </p:nvGrpSpPr>
        <p:grpSpPr>
          <a:xfrm>
            <a:off x="714652" y="5209122"/>
            <a:ext cx="2237173" cy="834744"/>
            <a:chOff x="686968" y="2662255"/>
            <a:chExt cx="2203975" cy="11129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93CCC-B5F0-4B3A-914B-F28ECE895BE1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ID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외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일반 </a:t>
              </a:r>
              <a:r>
                <a:rPr lang="en-US" altLang="ko-KR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Mifare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카드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스마트 카드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T-Money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카드나 앱 등 다양한 카드 인식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 defTabSz="685800"/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(*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단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동시인식 지원은 경우에 따라 달라질 수 있음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DD9708-94F9-EC44-20D0-0C01ACC96D31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다양한 카드인식</a:t>
              </a:r>
            </a:p>
          </p:txBody>
        </p:sp>
      </p:grpSp>
      <p:sp>
        <p:nvSpPr>
          <p:cNvPr id="13" name="Rectangle 35">
            <a:extLst>
              <a:ext uri="{FF2B5EF4-FFF2-40B4-BE49-F238E27FC236}">
                <a16:creationId xmlns:a16="http://schemas.microsoft.com/office/drawing/2014/main" id="{686EC473-88DE-A096-BB55-378CBFF7DF55}"/>
              </a:ext>
            </a:extLst>
          </p:cNvPr>
          <p:cNvSpPr/>
          <p:nvPr/>
        </p:nvSpPr>
        <p:spPr>
          <a:xfrm>
            <a:off x="5971924" y="4545934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Group 39">
            <a:extLst>
              <a:ext uri="{FF2B5EF4-FFF2-40B4-BE49-F238E27FC236}">
                <a16:creationId xmlns:a16="http://schemas.microsoft.com/office/drawing/2014/main" id="{AB45F265-8C97-1CCC-313C-49B4A3FBE699}"/>
              </a:ext>
            </a:extLst>
          </p:cNvPr>
          <p:cNvGrpSpPr/>
          <p:nvPr/>
        </p:nvGrpSpPr>
        <p:grpSpPr>
          <a:xfrm>
            <a:off x="3505152" y="5209122"/>
            <a:ext cx="2045265" cy="757800"/>
            <a:chOff x="686968" y="2662255"/>
            <a:chExt cx="2203975" cy="10104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B25F85-DAAB-9229-0CBF-AD053876657B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EDF7A-910B-97F1-83B8-5ACC1AAA860D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Simple  Presentation</a:t>
              </a:r>
              <a:endParaRPr lang="ko-KR" altLang="en-US" sz="1050" b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7" name="Group 42">
            <a:extLst>
              <a:ext uri="{FF2B5EF4-FFF2-40B4-BE49-F238E27FC236}">
                <a16:creationId xmlns:a16="http://schemas.microsoft.com/office/drawing/2014/main" id="{B19232C6-829D-330E-BCEE-7957BD1A7DD6}"/>
              </a:ext>
            </a:extLst>
          </p:cNvPr>
          <p:cNvGrpSpPr/>
          <p:nvPr/>
        </p:nvGrpSpPr>
        <p:grpSpPr>
          <a:xfrm>
            <a:off x="6162101" y="5209123"/>
            <a:ext cx="2045265" cy="711634"/>
            <a:chOff x="686968" y="2662255"/>
            <a:chExt cx="2203975" cy="9488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F73E5F-11B8-95CA-4FD5-3078FF7214F8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인증성공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인증실패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락해제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퇴실버튼 동작에 대한 아이콘 표시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 defTabSz="685800"/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(* 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관련 결선 컨트롤러와 필요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1D86BC-FE3E-4BEF-3382-E03E93AF1E83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상태 아이콘 표시 기능</a:t>
              </a:r>
            </a:p>
          </p:txBody>
        </p:sp>
      </p:grpSp>
      <p:sp>
        <p:nvSpPr>
          <p:cNvPr id="21" name="Donut 24">
            <a:extLst>
              <a:ext uri="{FF2B5EF4-FFF2-40B4-BE49-F238E27FC236}">
                <a16:creationId xmlns:a16="http://schemas.microsoft.com/office/drawing/2014/main" id="{DF5EAFD5-48BF-A50D-0239-42C6B0D9C757}"/>
              </a:ext>
            </a:extLst>
          </p:cNvPr>
          <p:cNvSpPr/>
          <p:nvPr/>
        </p:nvSpPr>
        <p:spPr>
          <a:xfrm>
            <a:off x="4393912" y="4727882"/>
            <a:ext cx="296413" cy="29882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Rectangle 38">
            <a:extLst>
              <a:ext uri="{FF2B5EF4-FFF2-40B4-BE49-F238E27FC236}">
                <a16:creationId xmlns:a16="http://schemas.microsoft.com/office/drawing/2014/main" id="{AF6C76AA-400F-E273-52DE-30857230263E}"/>
              </a:ext>
            </a:extLst>
          </p:cNvPr>
          <p:cNvSpPr/>
          <p:nvPr/>
        </p:nvSpPr>
        <p:spPr>
          <a:xfrm>
            <a:off x="3314975" y="4545934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4" name="Group 51">
            <a:extLst>
              <a:ext uri="{FF2B5EF4-FFF2-40B4-BE49-F238E27FC236}">
                <a16:creationId xmlns:a16="http://schemas.microsoft.com/office/drawing/2014/main" id="{6B73265E-7FB8-DA4B-5BCC-BE492702CE68}"/>
              </a:ext>
            </a:extLst>
          </p:cNvPr>
          <p:cNvGrpSpPr/>
          <p:nvPr/>
        </p:nvGrpSpPr>
        <p:grpSpPr>
          <a:xfrm>
            <a:off x="3505152" y="5176568"/>
            <a:ext cx="2045265" cy="834744"/>
            <a:chOff x="686968" y="2662255"/>
            <a:chExt cx="2203975" cy="11129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8EE416-584A-3C29-3FED-CC0BEB3924AA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전자공무원증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NFC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통신을 통해 인식 가능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 defTabSz="685800"/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(*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공통키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부서키 조건에 따라 별도 코드 부여 후 동작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A78C24-9B1C-6CCE-3FE6-43338B66D561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전자공무원증 인식</a:t>
              </a:r>
            </a:p>
          </p:txBody>
        </p:sp>
      </p:grpSp>
      <p:sp>
        <p:nvSpPr>
          <p:cNvPr id="27" name="Freeform 108">
            <a:extLst>
              <a:ext uri="{FF2B5EF4-FFF2-40B4-BE49-F238E27FC236}">
                <a16:creationId xmlns:a16="http://schemas.microsoft.com/office/drawing/2014/main" id="{87523962-9F3F-0667-4A8A-8D91E0416C2E}"/>
              </a:ext>
            </a:extLst>
          </p:cNvPr>
          <p:cNvSpPr/>
          <p:nvPr/>
        </p:nvSpPr>
        <p:spPr>
          <a:xfrm>
            <a:off x="1682628" y="4760302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Block Arc 14">
            <a:extLst>
              <a:ext uri="{FF2B5EF4-FFF2-40B4-BE49-F238E27FC236}">
                <a16:creationId xmlns:a16="http://schemas.microsoft.com/office/drawing/2014/main" id="{068859C4-EE85-CBB4-2C9B-2A4BE8EBBA25}"/>
              </a:ext>
            </a:extLst>
          </p:cNvPr>
          <p:cNvSpPr/>
          <p:nvPr/>
        </p:nvSpPr>
        <p:spPr>
          <a:xfrm rot="16200000">
            <a:off x="4418064" y="4753850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Oval 44">
            <a:extLst>
              <a:ext uri="{FF2B5EF4-FFF2-40B4-BE49-F238E27FC236}">
                <a16:creationId xmlns:a16="http://schemas.microsoft.com/office/drawing/2014/main" id="{D73D2D44-9FFB-0F53-FAD9-DA6B69EFB159}"/>
              </a:ext>
            </a:extLst>
          </p:cNvPr>
          <p:cNvSpPr>
            <a:spLocks noChangeAspect="1"/>
          </p:cNvSpPr>
          <p:nvPr/>
        </p:nvSpPr>
        <p:spPr>
          <a:xfrm>
            <a:off x="7118305" y="4723945"/>
            <a:ext cx="246888" cy="293967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특허 PNG, 일러스트, PSD 및 클립 아트에 대한 무료 다운로드 | Pngtree">
            <a:extLst>
              <a:ext uri="{FF2B5EF4-FFF2-40B4-BE49-F238E27FC236}">
                <a16:creationId xmlns:a16="http://schemas.microsoft.com/office/drawing/2014/main" id="{92239DC8-6A96-10F1-8502-8BCF6CA1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4" y="1398048"/>
            <a:ext cx="386068" cy="38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특허 PNG, 일러스트, PSD 및 클립 아트에 대한 무료 다운로드 | Pngtree">
            <a:extLst>
              <a:ext uri="{FF2B5EF4-FFF2-40B4-BE49-F238E27FC236}">
                <a16:creationId xmlns:a16="http://schemas.microsoft.com/office/drawing/2014/main" id="{0038703C-42F5-AD67-07F6-9C0F62FD7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48" y="1401456"/>
            <a:ext cx="386068" cy="38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122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B39273-6935-0136-720A-ACC4F56D42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부제목 2">
            <a:extLst>
              <a:ext uri="{FF2B5EF4-FFF2-40B4-BE49-F238E27FC236}">
                <a16:creationId xmlns:a16="http://schemas.microsoft.com/office/drawing/2014/main" id="{20C966B7-DB0A-1621-5F63-8C5133BA8767}"/>
              </a:ext>
            </a:extLst>
          </p:cNvPr>
          <p:cNvSpPr txBox="1">
            <a:spLocks/>
          </p:cNvSpPr>
          <p:nvPr/>
        </p:nvSpPr>
        <p:spPr>
          <a:xfrm>
            <a:off x="586409" y="235914"/>
            <a:ext cx="6531896" cy="384721"/>
          </a:xfrm>
          <a:prstGeom prst="rect">
            <a:avLst/>
          </a:prstGeom>
        </p:spPr>
        <p:txBody>
          <a:bodyPr anchor="b">
            <a:normAutofit/>
          </a:bodyPr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14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특기시방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운영소프트웨어 부분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0" name="Rectangle 30">
            <a:extLst>
              <a:ext uri="{FF2B5EF4-FFF2-40B4-BE49-F238E27FC236}">
                <a16:creationId xmlns:a16="http://schemas.microsoft.com/office/drawing/2014/main" id="{10A07C68-5694-7F71-410D-65EBA0A6AAB5}"/>
              </a:ext>
            </a:extLst>
          </p:cNvPr>
          <p:cNvSpPr/>
          <p:nvPr/>
        </p:nvSpPr>
        <p:spPr>
          <a:xfrm>
            <a:off x="658027" y="1302796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1" name="Group 31">
            <a:extLst>
              <a:ext uri="{FF2B5EF4-FFF2-40B4-BE49-F238E27FC236}">
                <a16:creationId xmlns:a16="http://schemas.microsoft.com/office/drawing/2014/main" id="{A5E83BB6-56D4-33E1-F24A-1883CD788891}"/>
              </a:ext>
            </a:extLst>
          </p:cNvPr>
          <p:cNvGrpSpPr/>
          <p:nvPr/>
        </p:nvGrpSpPr>
        <p:grpSpPr>
          <a:xfrm>
            <a:off x="848204" y="1965984"/>
            <a:ext cx="2045265" cy="834744"/>
            <a:chOff x="686968" y="2662255"/>
            <a:chExt cx="2203975" cy="1112992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FE5CCF5F-CE8B-BECE-D628-69236DB03048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프로그램과 통신이 멀티프로세스 구조로 설계되어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하나의 프로세스 오류 시 전체 프로그램이 다운되는 현상없이 병렬 데이터 처리 가능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C215D700-1D0E-A3FA-5541-97391B7DC50A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멀티프로세스 설계</a:t>
              </a:r>
            </a:p>
          </p:txBody>
        </p:sp>
      </p:grpSp>
      <p:sp>
        <p:nvSpPr>
          <p:cNvPr id="285" name="Rectangle 35">
            <a:extLst>
              <a:ext uri="{FF2B5EF4-FFF2-40B4-BE49-F238E27FC236}">
                <a16:creationId xmlns:a16="http://schemas.microsoft.com/office/drawing/2014/main" id="{AC46C8AF-FCF5-8488-8FFF-4474D7880BAC}"/>
              </a:ext>
            </a:extLst>
          </p:cNvPr>
          <p:cNvSpPr/>
          <p:nvPr/>
        </p:nvSpPr>
        <p:spPr>
          <a:xfrm>
            <a:off x="5971924" y="1302796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6" name="Rectangle 36">
            <a:extLst>
              <a:ext uri="{FF2B5EF4-FFF2-40B4-BE49-F238E27FC236}">
                <a16:creationId xmlns:a16="http://schemas.microsoft.com/office/drawing/2014/main" id="{8C467AF6-1A76-3D00-5356-AD54637A6413}"/>
              </a:ext>
            </a:extLst>
          </p:cNvPr>
          <p:cNvSpPr/>
          <p:nvPr/>
        </p:nvSpPr>
        <p:spPr>
          <a:xfrm>
            <a:off x="658027" y="2936523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7" name="Rectangle 37">
            <a:extLst>
              <a:ext uri="{FF2B5EF4-FFF2-40B4-BE49-F238E27FC236}">
                <a16:creationId xmlns:a16="http://schemas.microsoft.com/office/drawing/2014/main" id="{388E3E81-D769-2A70-E6A8-9EDE94ACF5B0}"/>
              </a:ext>
            </a:extLst>
          </p:cNvPr>
          <p:cNvSpPr/>
          <p:nvPr/>
        </p:nvSpPr>
        <p:spPr>
          <a:xfrm>
            <a:off x="3314975" y="2936523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8" name="Rectangle 38">
            <a:extLst>
              <a:ext uri="{FF2B5EF4-FFF2-40B4-BE49-F238E27FC236}">
                <a16:creationId xmlns:a16="http://schemas.microsoft.com/office/drawing/2014/main" id="{FB1BF2E7-7D53-AD55-3907-6CA866312F29}"/>
              </a:ext>
            </a:extLst>
          </p:cNvPr>
          <p:cNvSpPr/>
          <p:nvPr/>
        </p:nvSpPr>
        <p:spPr>
          <a:xfrm>
            <a:off x="5971924" y="2936523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9" name="Group 39">
            <a:extLst>
              <a:ext uri="{FF2B5EF4-FFF2-40B4-BE49-F238E27FC236}">
                <a16:creationId xmlns:a16="http://schemas.microsoft.com/office/drawing/2014/main" id="{666BA173-20E9-2CF1-E9CC-EAD41BD93B73}"/>
              </a:ext>
            </a:extLst>
          </p:cNvPr>
          <p:cNvGrpSpPr/>
          <p:nvPr/>
        </p:nvGrpSpPr>
        <p:grpSpPr>
          <a:xfrm>
            <a:off x="3505152" y="1965984"/>
            <a:ext cx="2045265" cy="757800"/>
            <a:chOff x="686968" y="2662255"/>
            <a:chExt cx="2203975" cy="1010400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F91F101-FF79-A613-CD69-0B547447F46C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F2F8677-B52B-6311-327F-EE183D345CF8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Simple  Presentation</a:t>
              </a:r>
              <a:endParaRPr lang="ko-KR" altLang="en-US" sz="1050" b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2" name="Group 42">
            <a:extLst>
              <a:ext uri="{FF2B5EF4-FFF2-40B4-BE49-F238E27FC236}">
                <a16:creationId xmlns:a16="http://schemas.microsoft.com/office/drawing/2014/main" id="{8F441A8C-1D1E-8E30-E353-2FA58A3AF53D}"/>
              </a:ext>
            </a:extLst>
          </p:cNvPr>
          <p:cNvGrpSpPr/>
          <p:nvPr/>
        </p:nvGrpSpPr>
        <p:grpSpPr>
          <a:xfrm>
            <a:off x="6162101" y="1965985"/>
            <a:ext cx="2045265" cy="711634"/>
            <a:chOff x="686968" y="2662255"/>
            <a:chExt cx="2203975" cy="948845"/>
          </a:xfrm>
        </p:grpSpPr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8575BD34-4AF1-5765-D905-18BD17DBF7C1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근태관리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식수관리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방문객 관리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엘리베이터 컨트롤러 통합 등 메인 프로그램의 기능 확장 연동 가능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8A5DB40-7163-580E-DB0D-9CD75C971449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다양한 확장기능 </a:t>
              </a:r>
            </a:p>
          </p:txBody>
        </p:sp>
      </p:grpSp>
      <p:grpSp>
        <p:nvGrpSpPr>
          <p:cNvPr id="295" name="Group 45">
            <a:extLst>
              <a:ext uri="{FF2B5EF4-FFF2-40B4-BE49-F238E27FC236}">
                <a16:creationId xmlns:a16="http://schemas.microsoft.com/office/drawing/2014/main" id="{6884D6D0-E004-D1F2-552D-1237FB62234D}"/>
              </a:ext>
            </a:extLst>
          </p:cNvPr>
          <p:cNvGrpSpPr/>
          <p:nvPr/>
        </p:nvGrpSpPr>
        <p:grpSpPr>
          <a:xfrm>
            <a:off x="848204" y="3567156"/>
            <a:ext cx="2045265" cy="711634"/>
            <a:chOff x="686968" y="2662255"/>
            <a:chExt cx="2203975" cy="948845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E6FEDCED-6B8E-BC07-BE96-B010E2B6F79B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업계 최다수 제조사 단말기 연동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 defTabSz="685800"/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슈프리마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유니온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케이제이테크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지문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얼굴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씨엠아이텍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홍채 단말기 통합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197A9B27-168E-452F-7CF8-DA3157DF024C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생체인식 단말기 통합</a:t>
              </a:r>
            </a:p>
          </p:txBody>
        </p:sp>
      </p:grpSp>
      <p:grpSp>
        <p:nvGrpSpPr>
          <p:cNvPr id="298" name="Group 48">
            <a:extLst>
              <a:ext uri="{FF2B5EF4-FFF2-40B4-BE49-F238E27FC236}">
                <a16:creationId xmlns:a16="http://schemas.microsoft.com/office/drawing/2014/main" id="{61C42086-7836-5BC2-8CDC-E921FC910BFF}"/>
              </a:ext>
            </a:extLst>
          </p:cNvPr>
          <p:cNvGrpSpPr/>
          <p:nvPr/>
        </p:nvGrpSpPr>
        <p:grpSpPr>
          <a:xfrm>
            <a:off x="3505152" y="3567158"/>
            <a:ext cx="2180996" cy="957855"/>
            <a:chOff x="686968" y="2662255"/>
            <a:chExt cx="2259150" cy="1277140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E437D37D-8D2B-9CD5-2F00-D9926FDD6D23}"/>
                </a:ext>
              </a:extLst>
            </p:cNvPr>
            <p:cNvSpPr txBox="1"/>
            <p:nvPr/>
          </p:nvSpPr>
          <p:spPr>
            <a:xfrm>
              <a:off x="686968" y="2995547"/>
              <a:ext cx="2259150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리더기 사용시 출입통제 프로그램과 통합된 모바일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ID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발급 기능 사용 가능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. </a:t>
              </a:r>
            </a:p>
            <a:p>
              <a:pPr algn="ctr" defTabSz="685800"/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(*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타사의 경우 클라우드 기반 발급이라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별도의 발급 웹페이지에서 발급 후 출입통제 추가 등록 필요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D7CF173-936F-2E9E-5B5F-FAD9910F72F8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</a:t>
              </a:r>
              <a:r>
                <a:rPr lang="en-US" altLang="ko-KR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ID </a:t>
              </a:r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통합 발급 기능</a:t>
              </a:r>
            </a:p>
          </p:txBody>
        </p:sp>
      </p:grpSp>
      <p:grpSp>
        <p:nvGrpSpPr>
          <p:cNvPr id="301" name="Group 51">
            <a:extLst>
              <a:ext uri="{FF2B5EF4-FFF2-40B4-BE49-F238E27FC236}">
                <a16:creationId xmlns:a16="http://schemas.microsoft.com/office/drawing/2014/main" id="{156CA4B9-734A-CB45-01C7-FEC7D2432D09}"/>
              </a:ext>
            </a:extLst>
          </p:cNvPr>
          <p:cNvGrpSpPr/>
          <p:nvPr/>
        </p:nvGrpSpPr>
        <p:grpSpPr>
          <a:xfrm>
            <a:off x="6162101" y="3567155"/>
            <a:ext cx="2045265" cy="834744"/>
            <a:chOff x="686968" y="2662255"/>
            <a:chExt cx="2203975" cy="1112992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D9DF9763-CBA1-5761-7896-6507CC4670B6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완벽한 이중화 솔루션 제공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 defTabSz="685800"/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운영프로그램 이중화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데이터베이스 이중화 동시 지원 가능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 defTabSz="685800"/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(*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당사와 검증된 이중화 솔루션 필요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F9A3495-875C-3C04-5A2C-8EFAFC748E0E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이중화 솔루션 기능</a:t>
              </a:r>
            </a:p>
          </p:txBody>
        </p:sp>
      </p:grpSp>
      <p:sp>
        <p:nvSpPr>
          <p:cNvPr id="308" name="Round Same Side Corner Rectangle 36">
            <a:extLst>
              <a:ext uri="{FF2B5EF4-FFF2-40B4-BE49-F238E27FC236}">
                <a16:creationId xmlns:a16="http://schemas.microsoft.com/office/drawing/2014/main" id="{9B359FAA-2F75-2328-8D89-51FB8D807EDD}"/>
              </a:ext>
            </a:extLst>
          </p:cNvPr>
          <p:cNvSpPr>
            <a:spLocks noChangeAspect="1"/>
          </p:cNvSpPr>
          <p:nvPr/>
        </p:nvSpPr>
        <p:spPr>
          <a:xfrm>
            <a:off x="4379284" y="3159435"/>
            <a:ext cx="297000" cy="23481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9" name="Donut 24">
            <a:extLst>
              <a:ext uri="{FF2B5EF4-FFF2-40B4-BE49-F238E27FC236}">
                <a16:creationId xmlns:a16="http://schemas.microsoft.com/office/drawing/2014/main" id="{7FE62B99-BD76-AAAC-C83D-D57636E98171}"/>
              </a:ext>
            </a:extLst>
          </p:cNvPr>
          <p:cNvSpPr/>
          <p:nvPr/>
        </p:nvSpPr>
        <p:spPr>
          <a:xfrm>
            <a:off x="4393912" y="1484744"/>
            <a:ext cx="296413" cy="29882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Rectangle 38">
            <a:extLst>
              <a:ext uri="{FF2B5EF4-FFF2-40B4-BE49-F238E27FC236}">
                <a16:creationId xmlns:a16="http://schemas.microsoft.com/office/drawing/2014/main" id="{C3C9536F-03CA-8493-389A-D4F862D49835}"/>
              </a:ext>
            </a:extLst>
          </p:cNvPr>
          <p:cNvSpPr/>
          <p:nvPr/>
        </p:nvSpPr>
        <p:spPr>
          <a:xfrm>
            <a:off x="3314975" y="1302796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C5EC16EE-8473-6329-1D2F-AED034031E76}"/>
              </a:ext>
            </a:extLst>
          </p:cNvPr>
          <p:cNvGrpSpPr/>
          <p:nvPr/>
        </p:nvGrpSpPr>
        <p:grpSpPr>
          <a:xfrm>
            <a:off x="3505152" y="1933428"/>
            <a:ext cx="2045265" cy="588523"/>
            <a:chOff x="686968" y="2662255"/>
            <a:chExt cx="2203975" cy="7846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1F6E8A-7FDA-0003-AA20-DD9A46EC602D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4514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통계형 자료를 그래픽과 데이터로 표시하는 대시보드 지원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A10F0D-B02B-2F19-3FA5-01D50731E606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대시보드</a:t>
              </a:r>
            </a:p>
          </p:txBody>
        </p:sp>
      </p:grpSp>
      <p:sp>
        <p:nvSpPr>
          <p:cNvPr id="8" name="Freeform 108">
            <a:extLst>
              <a:ext uri="{FF2B5EF4-FFF2-40B4-BE49-F238E27FC236}">
                <a16:creationId xmlns:a16="http://schemas.microsoft.com/office/drawing/2014/main" id="{208CDE4B-E070-4E9E-7F29-7E5917ED2ABE}"/>
              </a:ext>
            </a:extLst>
          </p:cNvPr>
          <p:cNvSpPr/>
          <p:nvPr/>
        </p:nvSpPr>
        <p:spPr>
          <a:xfrm>
            <a:off x="1682628" y="1517164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Block Arc 14">
            <a:extLst>
              <a:ext uri="{FF2B5EF4-FFF2-40B4-BE49-F238E27FC236}">
                <a16:creationId xmlns:a16="http://schemas.microsoft.com/office/drawing/2014/main" id="{5D5E4AF5-C58A-11D8-393C-CD1E84F91572}"/>
              </a:ext>
            </a:extLst>
          </p:cNvPr>
          <p:cNvSpPr/>
          <p:nvPr/>
        </p:nvSpPr>
        <p:spPr>
          <a:xfrm rot="16200000">
            <a:off x="4418064" y="1510712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Oval 27">
            <a:extLst>
              <a:ext uri="{FF2B5EF4-FFF2-40B4-BE49-F238E27FC236}">
                <a16:creationId xmlns:a16="http://schemas.microsoft.com/office/drawing/2014/main" id="{D0D2FA1F-1CEC-DFD0-59E5-AF171CFEB302}"/>
              </a:ext>
            </a:extLst>
          </p:cNvPr>
          <p:cNvSpPr/>
          <p:nvPr/>
        </p:nvSpPr>
        <p:spPr>
          <a:xfrm>
            <a:off x="1682628" y="3147360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val 44">
            <a:extLst>
              <a:ext uri="{FF2B5EF4-FFF2-40B4-BE49-F238E27FC236}">
                <a16:creationId xmlns:a16="http://schemas.microsoft.com/office/drawing/2014/main" id="{3BD35885-49A9-1EAF-F262-CFDFE01AF1FA}"/>
              </a:ext>
            </a:extLst>
          </p:cNvPr>
          <p:cNvSpPr>
            <a:spLocks noChangeAspect="1"/>
          </p:cNvSpPr>
          <p:nvPr/>
        </p:nvSpPr>
        <p:spPr>
          <a:xfrm>
            <a:off x="7118305" y="1480807"/>
            <a:ext cx="246888" cy="293967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B64B6339-208D-EDFF-B94C-CF18EA34F8E1}"/>
              </a:ext>
            </a:extLst>
          </p:cNvPr>
          <p:cNvSpPr/>
          <p:nvPr/>
        </p:nvSpPr>
        <p:spPr>
          <a:xfrm rot="2700000">
            <a:off x="7068800" y="3137892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Rectangle 30">
            <a:extLst>
              <a:ext uri="{FF2B5EF4-FFF2-40B4-BE49-F238E27FC236}">
                <a16:creationId xmlns:a16="http://schemas.microsoft.com/office/drawing/2014/main" id="{697B20E2-2714-A52E-4410-50EAB6639686}"/>
              </a:ext>
            </a:extLst>
          </p:cNvPr>
          <p:cNvSpPr/>
          <p:nvPr/>
        </p:nvSpPr>
        <p:spPr>
          <a:xfrm>
            <a:off x="658027" y="4545934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Group 31">
            <a:extLst>
              <a:ext uri="{FF2B5EF4-FFF2-40B4-BE49-F238E27FC236}">
                <a16:creationId xmlns:a16="http://schemas.microsoft.com/office/drawing/2014/main" id="{C3972959-4ECF-2BBE-1331-C72600F2D229}"/>
              </a:ext>
            </a:extLst>
          </p:cNvPr>
          <p:cNvGrpSpPr/>
          <p:nvPr/>
        </p:nvGrpSpPr>
        <p:grpSpPr>
          <a:xfrm>
            <a:off x="848204" y="5209119"/>
            <a:ext cx="2045265" cy="711634"/>
            <a:chOff x="686968" y="2662255"/>
            <a:chExt cx="2203975" cy="948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393CCC-B5F0-4B3A-914B-F28ECE895BE1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로그인 시도 횟수 보안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자동 로그오프 기능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운영 이력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출입자정보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로그인 이력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출입문 제어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출입권한 변경 이력 등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  <a:endParaRPr lang="en-US" altLang="ko-KR" sz="600">
                <a:solidFill>
                  <a:srgbClr val="FF99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DD9708-94F9-EC44-20D0-0C01ACC96D31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다양한 보안기능</a:t>
              </a:r>
            </a:p>
          </p:txBody>
        </p:sp>
      </p:grpSp>
      <p:sp>
        <p:nvSpPr>
          <p:cNvPr id="13" name="Rectangle 35">
            <a:extLst>
              <a:ext uri="{FF2B5EF4-FFF2-40B4-BE49-F238E27FC236}">
                <a16:creationId xmlns:a16="http://schemas.microsoft.com/office/drawing/2014/main" id="{686EC473-88DE-A096-BB55-378CBFF7DF55}"/>
              </a:ext>
            </a:extLst>
          </p:cNvPr>
          <p:cNvSpPr/>
          <p:nvPr/>
        </p:nvSpPr>
        <p:spPr>
          <a:xfrm>
            <a:off x="5971924" y="4545934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2626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Group 39">
            <a:extLst>
              <a:ext uri="{FF2B5EF4-FFF2-40B4-BE49-F238E27FC236}">
                <a16:creationId xmlns:a16="http://schemas.microsoft.com/office/drawing/2014/main" id="{AB45F265-8C97-1CCC-313C-49B4A3FBE699}"/>
              </a:ext>
            </a:extLst>
          </p:cNvPr>
          <p:cNvGrpSpPr/>
          <p:nvPr/>
        </p:nvGrpSpPr>
        <p:grpSpPr>
          <a:xfrm>
            <a:off x="3505152" y="5209122"/>
            <a:ext cx="2045265" cy="757800"/>
            <a:chOff x="686968" y="2662255"/>
            <a:chExt cx="2203975" cy="10104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B25F85-DAAB-9229-0CBF-AD053876657B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90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EDF7A-910B-97F1-83B8-5ACC1AAA860D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ko-KR" sz="1050" b="1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Simple  Presentation</a:t>
              </a:r>
              <a:endParaRPr lang="ko-KR" altLang="en-US" sz="1050" b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7" name="Group 42">
            <a:extLst>
              <a:ext uri="{FF2B5EF4-FFF2-40B4-BE49-F238E27FC236}">
                <a16:creationId xmlns:a16="http://schemas.microsoft.com/office/drawing/2014/main" id="{B19232C6-829D-330E-BCEE-7957BD1A7DD6}"/>
              </a:ext>
            </a:extLst>
          </p:cNvPr>
          <p:cNvGrpSpPr/>
          <p:nvPr/>
        </p:nvGrpSpPr>
        <p:grpSpPr>
          <a:xfrm>
            <a:off x="6162101" y="5209123"/>
            <a:ext cx="2045265" cy="834742"/>
            <a:chOff x="686968" y="2662255"/>
            <a:chExt cx="2203975" cy="11129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F73E5F-11B8-95CA-4FD5-3078FF7214F8}"/>
                </a:ext>
              </a:extLst>
            </p:cNvPr>
            <p:cNvSpPr txBox="1"/>
            <p:nvPr/>
          </p:nvSpPr>
          <p:spPr>
            <a:xfrm>
              <a:off x="686968" y="2995544"/>
              <a:ext cx="2203975" cy="779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출입통제와 영상감시 통합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 defTabSz="685800"/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또는 연동</a:t>
              </a:r>
              <a:endParaRPr lang="en-US" altLang="ko-KR" sz="700" dirty="0">
                <a:solidFill>
                  <a:srgbClr val="FF99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 defTabSz="685800"/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(* 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연동 가능 제조사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EMSTONE, Milestone, </a:t>
              </a:r>
              <a:r>
                <a:rPr lang="en-US" altLang="ko-KR" sz="800" dirty="0" err="1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AxxonSoft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1D86BC-FE3E-4BEF-3382-E03E93AF1E83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영상감시 통합 기능</a:t>
              </a:r>
            </a:p>
          </p:txBody>
        </p:sp>
      </p:grpSp>
      <p:sp>
        <p:nvSpPr>
          <p:cNvPr id="21" name="Donut 24">
            <a:extLst>
              <a:ext uri="{FF2B5EF4-FFF2-40B4-BE49-F238E27FC236}">
                <a16:creationId xmlns:a16="http://schemas.microsoft.com/office/drawing/2014/main" id="{DF5EAFD5-48BF-A50D-0239-42C6B0D9C757}"/>
              </a:ext>
            </a:extLst>
          </p:cNvPr>
          <p:cNvSpPr/>
          <p:nvPr/>
        </p:nvSpPr>
        <p:spPr>
          <a:xfrm>
            <a:off x="4393912" y="4727882"/>
            <a:ext cx="296413" cy="29882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Rectangle 38">
            <a:extLst>
              <a:ext uri="{FF2B5EF4-FFF2-40B4-BE49-F238E27FC236}">
                <a16:creationId xmlns:a16="http://schemas.microsoft.com/office/drawing/2014/main" id="{AF6C76AA-400F-E273-52DE-30857230263E}"/>
              </a:ext>
            </a:extLst>
          </p:cNvPr>
          <p:cNvSpPr/>
          <p:nvPr/>
        </p:nvSpPr>
        <p:spPr>
          <a:xfrm>
            <a:off x="3314975" y="4545934"/>
            <a:ext cx="2425621" cy="1535171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4" name="Group 51">
            <a:extLst>
              <a:ext uri="{FF2B5EF4-FFF2-40B4-BE49-F238E27FC236}">
                <a16:creationId xmlns:a16="http://schemas.microsoft.com/office/drawing/2014/main" id="{6B73265E-7FB8-DA4B-5BCC-BE492702CE68}"/>
              </a:ext>
            </a:extLst>
          </p:cNvPr>
          <p:cNvGrpSpPr/>
          <p:nvPr/>
        </p:nvGrpSpPr>
        <p:grpSpPr>
          <a:xfrm>
            <a:off x="3505152" y="5176567"/>
            <a:ext cx="2045265" cy="834744"/>
            <a:chOff x="686968" y="2662255"/>
            <a:chExt cx="2203975" cy="11129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8EE416-584A-3C29-3FED-CC0BEB3924AA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이벤트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그래픽 맵 모니터링 화면에서 </a:t>
              </a:r>
              <a:r>
                <a:rPr lang="ko-KR" altLang="en-US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멀티뷰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(1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개 이상의 화면 실행</a:t>
              </a:r>
              <a:r>
                <a:rPr lang="en-US" altLang="ko-K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)</a:t>
              </a:r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기능 제공</a:t>
              </a:r>
              <a:endParaRPr lang="en-US" altLang="ko-KR" sz="80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 defTabSz="685800"/>
              <a:r>
                <a:rPr lang="ko-KR" altLang="en-US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멀티 모니터에 원하는 만큼의 화면 실행 후 데이터 필터링과 모니터링 가능</a:t>
              </a:r>
              <a:endParaRPr lang="en-US" altLang="ko-KR" sz="600">
                <a:solidFill>
                  <a:srgbClr val="FF99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A78C24-9B1C-6CCE-3FE6-43338B66D561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ko-KR" altLang="en-US" sz="1050" b="1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멀티뷰</a:t>
              </a:r>
              <a:endParaRPr lang="ko-KR" altLang="en-US" sz="1050" b="1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27" name="Freeform 108">
            <a:extLst>
              <a:ext uri="{FF2B5EF4-FFF2-40B4-BE49-F238E27FC236}">
                <a16:creationId xmlns:a16="http://schemas.microsoft.com/office/drawing/2014/main" id="{87523962-9F3F-0667-4A8A-8D91E0416C2E}"/>
              </a:ext>
            </a:extLst>
          </p:cNvPr>
          <p:cNvSpPr/>
          <p:nvPr/>
        </p:nvSpPr>
        <p:spPr>
          <a:xfrm>
            <a:off x="1682628" y="4760302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Block Arc 14">
            <a:extLst>
              <a:ext uri="{FF2B5EF4-FFF2-40B4-BE49-F238E27FC236}">
                <a16:creationId xmlns:a16="http://schemas.microsoft.com/office/drawing/2014/main" id="{068859C4-EE85-CBB4-2C9B-2A4BE8EBBA25}"/>
              </a:ext>
            </a:extLst>
          </p:cNvPr>
          <p:cNvSpPr/>
          <p:nvPr/>
        </p:nvSpPr>
        <p:spPr>
          <a:xfrm rot="16200000">
            <a:off x="4418064" y="4753850"/>
            <a:ext cx="246888" cy="24688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D29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Oval 44">
            <a:extLst>
              <a:ext uri="{FF2B5EF4-FFF2-40B4-BE49-F238E27FC236}">
                <a16:creationId xmlns:a16="http://schemas.microsoft.com/office/drawing/2014/main" id="{D73D2D44-9FFB-0F53-FAD9-DA6B69EFB159}"/>
              </a:ext>
            </a:extLst>
          </p:cNvPr>
          <p:cNvSpPr>
            <a:spLocks noChangeAspect="1"/>
          </p:cNvSpPr>
          <p:nvPr/>
        </p:nvSpPr>
        <p:spPr>
          <a:xfrm>
            <a:off x="7118305" y="4723945"/>
            <a:ext cx="246888" cy="293967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rgbClr val="2626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486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5449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설계자료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762194" y="2849209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280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5DE14E-4C17-E7EC-EAF2-E8F9155F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4" y="4299270"/>
            <a:ext cx="3745181" cy="144990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설계자료 확인 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D0BE7A-6C6E-A938-C68B-AB23F16DB9BD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0B8BED9-4C2B-75C7-F908-7A090C732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55" y="847670"/>
            <a:ext cx="36121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컴퓨터</a:t>
            </a:r>
            <a:r>
              <a:rPr lang="en-US" altLang="ko-KR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/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모바일</a:t>
            </a:r>
            <a:r>
              <a:rPr lang="en-US" altLang="ko-KR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 - 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charset="0"/>
              </a:rPr>
              <a:t>홈페이지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B7C2A-C1F8-6336-7530-BB2EA60DD417}"/>
              </a:ext>
            </a:extLst>
          </p:cNvPr>
          <p:cNvSpPr txBox="1"/>
          <p:nvPr/>
        </p:nvSpPr>
        <p:spPr>
          <a:xfrm>
            <a:off x="671537" y="1268989"/>
            <a:ext cx="39004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latinLnBrk="1">
              <a:buFont typeface="Arial" panose="020B0604020202020204" pitchFamily="34" charset="0"/>
              <a:buAutoNum type="arabicPeriod"/>
            </a:pPr>
            <a:r>
              <a:rPr lang="en-US" altLang="ko-KR" sz="11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http://www.istcontrol.com</a:t>
            </a:r>
            <a:r>
              <a:rPr lang="en-US" altLang="ko-KR" sz="1100" dirty="0">
                <a:solidFill>
                  <a:srgbClr val="0563C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AutoNum type="arabicPeriod" startAt="2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 후 우측에서 언어 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KR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선택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AutoNum type="arabicPeriod" startAt="2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고객지원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latinLnBrk="1">
              <a:buAutoNum type="arabicPeriod" startAt="2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자료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시방서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제안서 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F92BD7-061F-A35A-A4BA-EE844261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14" y="2453994"/>
            <a:ext cx="3774650" cy="1449906"/>
          </a:xfrm>
          <a:prstGeom prst="rect">
            <a:avLst/>
          </a:prstGeom>
        </p:spPr>
      </p:pic>
      <p:sp>
        <p:nvSpPr>
          <p:cNvPr id="21" name="Rectangle 38">
            <a:extLst>
              <a:ext uri="{FF2B5EF4-FFF2-40B4-BE49-F238E27FC236}">
                <a16:creationId xmlns:a16="http://schemas.microsoft.com/office/drawing/2014/main" id="{A9B270DC-498E-7C47-BFDA-019E3A2F7780}"/>
              </a:ext>
            </a:extLst>
          </p:cNvPr>
          <p:cNvSpPr/>
          <p:nvPr/>
        </p:nvSpPr>
        <p:spPr>
          <a:xfrm>
            <a:off x="3916704" y="2604674"/>
            <a:ext cx="298472" cy="430810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38">
            <a:extLst>
              <a:ext uri="{FF2B5EF4-FFF2-40B4-BE49-F238E27FC236}">
                <a16:creationId xmlns:a16="http://schemas.microsoft.com/office/drawing/2014/main" id="{E5C5FEEB-F8E5-4499-31A0-2DD8A1347500}"/>
              </a:ext>
            </a:extLst>
          </p:cNvPr>
          <p:cNvSpPr/>
          <p:nvPr/>
        </p:nvSpPr>
        <p:spPr>
          <a:xfrm>
            <a:off x="3176464" y="4595251"/>
            <a:ext cx="334777" cy="430810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Rectangle 38">
            <a:extLst>
              <a:ext uri="{FF2B5EF4-FFF2-40B4-BE49-F238E27FC236}">
                <a16:creationId xmlns:a16="http://schemas.microsoft.com/office/drawing/2014/main" id="{B35A2396-F8AD-5F8B-09B3-F15F4F5F66BD}"/>
              </a:ext>
            </a:extLst>
          </p:cNvPr>
          <p:cNvSpPr/>
          <p:nvPr/>
        </p:nvSpPr>
        <p:spPr>
          <a:xfrm>
            <a:off x="2672167" y="4876277"/>
            <a:ext cx="298472" cy="430810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E75C63-529E-6F74-D21D-8A4249D4C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024" y="2453994"/>
            <a:ext cx="3776180" cy="3049770"/>
          </a:xfrm>
          <a:prstGeom prst="rect">
            <a:avLst/>
          </a:prstGeom>
        </p:spPr>
      </p:pic>
      <p:sp>
        <p:nvSpPr>
          <p:cNvPr id="40" name="Rectangle 38">
            <a:extLst>
              <a:ext uri="{FF2B5EF4-FFF2-40B4-BE49-F238E27FC236}">
                <a16:creationId xmlns:a16="http://schemas.microsoft.com/office/drawing/2014/main" id="{BC3CBA5F-988C-D761-F06F-F3674484FA04}"/>
              </a:ext>
            </a:extLst>
          </p:cNvPr>
          <p:cNvSpPr/>
          <p:nvPr/>
        </p:nvSpPr>
        <p:spPr>
          <a:xfrm>
            <a:off x="5044820" y="3108431"/>
            <a:ext cx="3774651" cy="2505658"/>
          </a:xfrm>
          <a:prstGeom prst="rect">
            <a:avLst/>
          </a:prstGeom>
          <a:noFill/>
          <a:ln w="19050" cap="flat" cmpd="sng" algn="ctr">
            <a:solidFill>
              <a:srgbClr val="FD29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2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473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18277-29AA-2526-A570-0EB5BA4C6ADF}"/>
              </a:ext>
            </a:extLst>
          </p:cNvPr>
          <p:cNvSpPr txBox="1"/>
          <p:nvPr/>
        </p:nvSpPr>
        <p:spPr>
          <a:xfrm>
            <a:off x="3277735" y="2786476"/>
            <a:ext cx="27058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</a:t>
            </a:r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하드웨어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4BCF5D-7F13-6536-2540-0512DB0B96F6}"/>
              </a:ext>
            </a:extLst>
          </p:cNvPr>
          <p:cNvCxnSpPr>
            <a:cxnSpLocks/>
          </p:cNvCxnSpPr>
          <p:nvPr/>
        </p:nvCxnSpPr>
        <p:spPr>
          <a:xfrm>
            <a:off x="3204767" y="2885718"/>
            <a:ext cx="0" cy="40837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320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5449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제품사양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642345" y="2840332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313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A1CCD-7575-081D-6937-B9F6024858F4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리더기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사양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2ADE40-BE1B-57B4-E006-BA7EAC031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242278"/>
              </p:ext>
            </p:extLst>
          </p:nvPr>
        </p:nvGraphicFramePr>
        <p:xfrm>
          <a:off x="603661" y="927925"/>
          <a:ext cx="8124703" cy="4556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9128">
                  <a:extLst>
                    <a:ext uri="{9D8B030D-6E8A-4147-A177-3AD203B41FA5}">
                      <a16:colId xmlns:a16="http://schemas.microsoft.com/office/drawing/2014/main" val="1528057971"/>
                    </a:ext>
                  </a:extLst>
                </a:gridCol>
                <a:gridCol w="756208">
                  <a:extLst>
                    <a:ext uri="{9D8B030D-6E8A-4147-A177-3AD203B41FA5}">
                      <a16:colId xmlns:a16="http://schemas.microsoft.com/office/drawing/2014/main" val="2982999837"/>
                    </a:ext>
                  </a:extLst>
                </a:gridCol>
                <a:gridCol w="597609">
                  <a:extLst>
                    <a:ext uri="{9D8B030D-6E8A-4147-A177-3AD203B41FA5}">
                      <a16:colId xmlns:a16="http://schemas.microsoft.com/office/drawing/2014/main" val="1390923095"/>
                    </a:ext>
                  </a:extLst>
                </a:gridCol>
                <a:gridCol w="1658865">
                  <a:extLst>
                    <a:ext uri="{9D8B030D-6E8A-4147-A177-3AD203B41FA5}">
                      <a16:colId xmlns:a16="http://schemas.microsoft.com/office/drawing/2014/main" val="801666429"/>
                    </a:ext>
                  </a:extLst>
                </a:gridCol>
                <a:gridCol w="1760098">
                  <a:extLst>
                    <a:ext uri="{9D8B030D-6E8A-4147-A177-3AD203B41FA5}">
                      <a16:colId xmlns:a16="http://schemas.microsoft.com/office/drawing/2014/main" val="2879724215"/>
                    </a:ext>
                  </a:extLst>
                </a:gridCol>
                <a:gridCol w="1424344">
                  <a:extLst>
                    <a:ext uri="{9D8B030D-6E8A-4147-A177-3AD203B41FA5}">
                      <a16:colId xmlns:a16="http://schemas.microsoft.com/office/drawing/2014/main" val="2204473702"/>
                    </a:ext>
                  </a:extLst>
                </a:gridCol>
                <a:gridCol w="1158451">
                  <a:extLst>
                    <a:ext uri="{9D8B030D-6E8A-4147-A177-3AD203B41FA5}">
                      <a16:colId xmlns:a16="http://schemas.microsoft.com/office/drawing/2014/main" val="723301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전원</a:t>
                      </a:r>
                      <a:r>
                        <a:rPr lang="en-US" altLang="ko-KR" sz="1100"/>
                        <a:t> 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통신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CPU</a:t>
                      </a:r>
                    </a:p>
                    <a:p>
                      <a:pPr algn="ctr" latinLnBrk="1"/>
                      <a:r>
                        <a:rPr lang="en-US" altLang="ko-KR" sz="1100"/>
                        <a:t>MEMORY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리더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입</a:t>
                      </a:r>
                      <a:r>
                        <a:rPr lang="en-US" altLang="ko-KR" sz="1100"/>
                        <a:t>/</a:t>
                      </a:r>
                      <a:r>
                        <a:rPr lang="ko-KR" altLang="en-US" sz="1100"/>
                        <a:t>출력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용량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068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E2X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12V/1A </a:t>
                      </a:r>
                      <a:r>
                        <a:rPr lang="en-US" altLang="ko-KR" sz="900" baseline="30000"/>
                        <a:t>1)</a:t>
                      </a:r>
                      <a:endParaRPr lang="ko-KR" altLang="en-US" sz="900" baseline="30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TCP/IP</a:t>
                      </a:r>
                    </a:p>
                    <a:p>
                      <a:pPr algn="ctr" latinLnBrk="1"/>
                      <a:r>
                        <a:rPr lang="en-US" altLang="ko-KR" sz="900"/>
                        <a:t>RS485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32Bit ARM9</a:t>
                      </a:r>
                    </a:p>
                    <a:p>
                      <a:pPr algn="ctr" latinLnBrk="1"/>
                      <a:r>
                        <a:rPr lang="en-US" altLang="ko-KR" sz="900"/>
                        <a:t>64M SDRAM/32M FLASH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 WIK </a:t>
                      </a:r>
                      <a:r>
                        <a:rPr lang="en-US" altLang="ko-KR" sz="900" baseline="30000"/>
                        <a:t>2)</a:t>
                      </a:r>
                    </a:p>
                    <a:p>
                      <a:pPr algn="ctr" latinLnBrk="1"/>
                      <a:r>
                        <a:rPr lang="en-US" altLang="ko-KR" sz="900"/>
                        <a:t>(2 : LED, 1 : BEEP,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: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TP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IN)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8 : 2State IN</a:t>
                      </a:r>
                    </a:p>
                    <a:p>
                      <a:pPr algn="ctr" latinLnBrk="1"/>
                      <a:r>
                        <a:rPr lang="en-US" altLang="ko-KR" sz="900"/>
                        <a:t>2 : Form-C Relay</a:t>
                      </a:r>
                    </a:p>
                    <a:p>
                      <a:pPr algn="ctr" latinLnBrk="1"/>
                      <a:r>
                        <a:rPr lang="en-US" altLang="ko-KR" sz="900"/>
                        <a:t>4 : RE16 </a:t>
                      </a:r>
                      <a:r>
                        <a:rPr lang="en-US" altLang="ko-KR" sz="900" baseline="30000"/>
                        <a:t>3)</a:t>
                      </a:r>
                      <a:endParaRPr lang="ko-KR" altLang="en-US" sz="900" baseline="30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100,000 ID</a:t>
                      </a:r>
                    </a:p>
                    <a:p>
                      <a:pPr algn="ctr" latinLnBrk="1"/>
                      <a:r>
                        <a:rPr lang="en-US" altLang="ko-KR" sz="900"/>
                        <a:t>50,000 EVENT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89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D2X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12V/1A </a:t>
                      </a:r>
                      <a:r>
                        <a:rPr lang="en-US" altLang="ko-KR" sz="900" baseline="30000"/>
                        <a:t>1)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TCP/IP</a:t>
                      </a:r>
                    </a:p>
                    <a:p>
                      <a:pPr algn="ctr" latinLnBrk="1"/>
                      <a:r>
                        <a:rPr lang="en-US" altLang="ko-KR" sz="900"/>
                        <a:t>RS485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32Bit ARM9</a:t>
                      </a:r>
                    </a:p>
                    <a:p>
                      <a:pPr algn="ctr" latinLnBrk="1"/>
                      <a:r>
                        <a:rPr lang="en-US" altLang="ko-KR" sz="900"/>
                        <a:t>64M SDRAM/32M FLASH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 WIK </a:t>
                      </a:r>
                      <a:r>
                        <a:rPr lang="en-US" altLang="ko-KR" sz="900" baseline="30000"/>
                        <a:t>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(2 : LED, 1 : BEEP,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: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TP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IN)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8 : 2State IN</a:t>
                      </a:r>
                    </a:p>
                    <a:p>
                      <a:pPr algn="ctr" latinLnBrk="1"/>
                      <a:r>
                        <a:rPr lang="en-US" altLang="ko-KR" sz="900"/>
                        <a:t>2 : Form-C Relay</a:t>
                      </a:r>
                    </a:p>
                    <a:p>
                      <a:pPr algn="ctr" latinLnBrk="1"/>
                      <a:r>
                        <a:rPr lang="en-US" altLang="ko-KR" sz="900"/>
                        <a:t>2 : RE16 &amp; 2 : AE16 </a:t>
                      </a:r>
                      <a:r>
                        <a:rPr lang="en-US" altLang="ko-KR" sz="900" baseline="30000"/>
                        <a:t>3)</a:t>
                      </a:r>
                      <a:endParaRPr lang="ko-KR" altLang="en-US" sz="900" baseline="30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200,000 ID </a:t>
                      </a:r>
                      <a:r>
                        <a:rPr lang="en-US" altLang="ko-KR" sz="900" baseline="30000"/>
                        <a:t>4)</a:t>
                      </a:r>
                      <a:endParaRPr lang="en-US" altLang="ko-KR" sz="900"/>
                    </a:p>
                    <a:p>
                      <a:pPr algn="ctr" latinLnBrk="1"/>
                      <a:r>
                        <a:rPr lang="en-US" altLang="ko-KR" sz="900"/>
                        <a:t>50,000 EVENT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32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D4X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12V/1A </a:t>
                      </a:r>
                      <a:r>
                        <a:rPr lang="en-US" altLang="ko-KR" sz="900" baseline="30000"/>
                        <a:t>1)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TCP/IP</a:t>
                      </a:r>
                    </a:p>
                    <a:p>
                      <a:pPr algn="ctr" latinLnBrk="1"/>
                      <a:r>
                        <a:rPr lang="en-US" altLang="ko-KR" sz="900"/>
                        <a:t>RS485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32Bit ARM9 &amp; 8Bit AVR</a:t>
                      </a:r>
                    </a:p>
                    <a:p>
                      <a:pPr algn="ctr" latinLnBrk="1"/>
                      <a:r>
                        <a:rPr lang="en-US" altLang="ko-KR" sz="900"/>
                        <a:t>64M SDRAM/32M FLASH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 WIK </a:t>
                      </a:r>
                      <a:r>
                        <a:rPr lang="en-US" altLang="ko-KR" sz="900" baseline="30000"/>
                        <a:t>2)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8 : 4S &amp; 4 : 2S IN</a:t>
                      </a:r>
                    </a:p>
                    <a:p>
                      <a:pPr algn="ctr" latinLnBrk="1"/>
                      <a:r>
                        <a:rPr lang="en-US" altLang="ko-KR" sz="900"/>
                        <a:t>8 : Form-C Relay</a:t>
                      </a:r>
                    </a:p>
                    <a:p>
                      <a:pPr algn="ctr" latinLnBrk="1"/>
                      <a:r>
                        <a:rPr lang="en-US" altLang="ko-KR" sz="900"/>
                        <a:t>2 : RE16 &amp; 2 : AE16 </a:t>
                      </a:r>
                      <a:r>
                        <a:rPr lang="en-US" altLang="ko-KR" sz="900" baseline="30000"/>
                        <a:t>3)</a:t>
                      </a:r>
                      <a:endParaRPr lang="ko-KR" altLang="en-US" sz="900" baseline="30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100,000 ID</a:t>
                      </a:r>
                    </a:p>
                    <a:p>
                      <a:pPr algn="ctr" latinLnBrk="1"/>
                      <a:r>
                        <a:rPr lang="en-US" altLang="ko-KR" sz="900"/>
                        <a:t>50,000 EVENT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15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D8X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12V/1A </a:t>
                      </a:r>
                      <a:r>
                        <a:rPr lang="en-US" altLang="ko-KR" sz="900" baseline="30000"/>
                        <a:t>1)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TCP/IP</a:t>
                      </a:r>
                    </a:p>
                    <a:p>
                      <a:pPr algn="ctr" latinLnBrk="1"/>
                      <a:r>
                        <a:rPr lang="en-US" altLang="ko-KR" sz="900"/>
                        <a:t>RS485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32Bit ARM9 &amp; Cortex-M3</a:t>
                      </a:r>
                    </a:p>
                    <a:p>
                      <a:pPr algn="ctr" latinLnBrk="1"/>
                      <a:r>
                        <a:rPr lang="en-US" altLang="ko-KR" sz="900"/>
                        <a:t>64M SDRAM/32M FLASH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8 WIK </a:t>
                      </a:r>
                      <a:r>
                        <a:rPr lang="en-US" altLang="ko-KR" sz="900" baseline="30000"/>
                        <a:t>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(2 : LED, 1 : BEEP,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1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: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TP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IN)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16 : 4S &amp; 4 : 2S IN</a:t>
                      </a:r>
                    </a:p>
                    <a:p>
                      <a:pPr algn="ctr" latinLnBrk="1"/>
                      <a:r>
                        <a:rPr lang="en-US" altLang="ko-KR" sz="900"/>
                        <a:t>8 : Form-C Relay</a:t>
                      </a:r>
                    </a:p>
                    <a:p>
                      <a:pPr algn="ctr" latinLnBrk="1"/>
                      <a:r>
                        <a:rPr lang="en-US" altLang="ko-KR" sz="900"/>
                        <a:t>2 : RE16 &amp; 2 : AE16 </a:t>
                      </a:r>
                      <a:r>
                        <a:rPr lang="en-US" altLang="ko-KR" sz="900" baseline="30000"/>
                        <a:t>3)</a:t>
                      </a:r>
                      <a:endParaRPr lang="ko-KR" altLang="en-US" sz="900" baseline="300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200,000 ID </a:t>
                      </a:r>
                      <a:r>
                        <a:rPr lang="en-US" altLang="ko-KR" sz="900" baseline="30000"/>
                        <a:t>4)</a:t>
                      </a:r>
                      <a:endParaRPr lang="en-US" altLang="ko-KR" sz="900"/>
                    </a:p>
                    <a:p>
                      <a:pPr algn="ctr" latinLnBrk="1"/>
                      <a:r>
                        <a:rPr lang="en-US" altLang="ko-KR" sz="900"/>
                        <a:t>50,000 EVENT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9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AE16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12V/1A </a:t>
                      </a:r>
                      <a:r>
                        <a:rPr lang="en-US" altLang="ko-KR" sz="900" baseline="30000"/>
                        <a:t>1)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RS485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Cortex-M4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16 : 4S &amp; 4 : 2S IN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07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RE16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12V/1.5A </a:t>
                      </a:r>
                      <a:r>
                        <a:rPr lang="en-US" altLang="ko-KR" sz="900" baseline="30000"/>
                        <a:t>1)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RS485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Cortex-M4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4 : 2S IN</a:t>
                      </a:r>
                    </a:p>
                    <a:p>
                      <a:pPr algn="ctr" latinLnBrk="1"/>
                      <a:r>
                        <a:rPr lang="en-US" altLang="ko-KR" sz="900"/>
                        <a:t>16 : Form-C Relay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0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IRD2M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12V/0.5A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Cortex-M4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WIEGAND</a:t>
                      </a:r>
                    </a:p>
                    <a:p>
                      <a:pPr algn="ctr" latinLnBrk="1"/>
                      <a:r>
                        <a:rPr lang="en-US" altLang="ko-KR" sz="900"/>
                        <a:t>LED, BEEP CONTROL</a:t>
                      </a:r>
                    </a:p>
                    <a:p>
                      <a:pPr algn="ctr" latinLnBrk="1"/>
                      <a:r>
                        <a:rPr lang="en-US" altLang="ko-KR" sz="900"/>
                        <a:t>RS485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2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IRD4M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12V/0.5A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Cortex-M4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WIEGAND</a:t>
                      </a:r>
                    </a:p>
                    <a:p>
                      <a:pPr algn="ctr" latinLnBrk="1"/>
                      <a:r>
                        <a:rPr lang="en-US" altLang="ko-KR" sz="900"/>
                        <a:t>LED, BEEP CONTROL</a:t>
                      </a:r>
                    </a:p>
                    <a:p>
                      <a:pPr algn="ctr" latinLnBrk="1"/>
                      <a:r>
                        <a:rPr lang="en-US" altLang="ko-KR" sz="900"/>
                        <a:t>RS485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8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IBM50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5V/0.5A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Cortex-M4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WIEGAND</a:t>
                      </a:r>
                    </a:p>
                    <a:p>
                      <a:pPr algn="ctr" latinLnBrk="1"/>
                      <a:r>
                        <a:rPr lang="en-US" altLang="ko-KR" sz="900"/>
                        <a:t>RS232 (3.3V)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99739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F11B93A-0655-179B-B3B8-6C1FBD3893FF}"/>
              </a:ext>
            </a:extLst>
          </p:cNvPr>
          <p:cNvSpPr>
            <a:spLocks/>
          </p:cNvSpPr>
          <p:nvPr/>
        </p:nvSpPr>
        <p:spPr bwMode="auto">
          <a:xfrm>
            <a:off x="655792" y="5751945"/>
            <a:ext cx="7832416" cy="67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9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도어락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리더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알람등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주변장치 전원 제외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(72mA/Relay)</a:t>
            </a:r>
          </a:p>
          <a:p>
            <a:pPr>
              <a:defRPr/>
            </a:pPr>
            <a:r>
              <a:rPr lang="en-US" altLang="ko-KR" sz="9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Wiegand input port</a:t>
            </a:r>
          </a:p>
          <a:p>
            <a:pPr>
              <a:defRPr/>
            </a:pPr>
            <a:r>
              <a:rPr lang="en-US" altLang="ko-KR" sz="9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3)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RS485 Port Interface</a:t>
            </a:r>
          </a:p>
          <a:p>
            <a:pPr>
              <a:defRPr/>
            </a:pPr>
            <a:r>
              <a:rPr lang="en-US" altLang="ko-KR" sz="9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4)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Option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변경</a:t>
            </a:r>
            <a:endParaRPr kumimoji="0"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731B71-6773-3C4F-BE6D-C6AE5BE1A201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65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A683E-6C22-93CA-919C-26C82790DFEA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리더기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사양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316B3D-D345-3392-6DEA-5D9E6F550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320068"/>
              </p:ext>
            </p:extLst>
          </p:nvPr>
        </p:nvGraphicFramePr>
        <p:xfrm>
          <a:off x="603658" y="927925"/>
          <a:ext cx="8083141" cy="44571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0749">
                  <a:extLst>
                    <a:ext uri="{9D8B030D-6E8A-4147-A177-3AD203B41FA5}">
                      <a16:colId xmlns:a16="http://schemas.microsoft.com/office/drawing/2014/main" val="1528057971"/>
                    </a:ext>
                  </a:extLst>
                </a:gridCol>
                <a:gridCol w="2082253">
                  <a:extLst>
                    <a:ext uri="{9D8B030D-6E8A-4147-A177-3AD203B41FA5}">
                      <a16:colId xmlns:a16="http://schemas.microsoft.com/office/drawing/2014/main" val="2459420604"/>
                    </a:ext>
                  </a:extLst>
                </a:gridCol>
                <a:gridCol w="5130139">
                  <a:extLst>
                    <a:ext uri="{9D8B030D-6E8A-4147-A177-3AD203B41FA5}">
                      <a16:colId xmlns:a16="http://schemas.microsoft.com/office/drawing/2014/main" val="246045337"/>
                    </a:ext>
                  </a:extLst>
                </a:gridCol>
              </a:tblGrid>
              <a:tr h="394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주요기능</a:t>
                      </a:r>
                      <a:endParaRPr lang="ko-KR" altLang="en-US" sz="11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068178"/>
                  </a:ext>
                </a:extLst>
              </a:tr>
              <a:tr h="461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E2X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엘리베이터 버튼 제어 시스템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row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Multiple </a:t>
                      </a:r>
                      <a:r>
                        <a:rPr lang="ko-KR" altLang="en-US" sz="900"/>
                        <a:t>패킷 송수신 프로토콜을 적용한 빠른 데이터 송수신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기능별 레벨 관리 기능을 통한 효과적인 출입자 통제 및 기능 유용성 향상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이중 이벤트 버퍼 구조 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긴급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일반</a:t>
                      </a:r>
                      <a:r>
                        <a:rPr lang="en-US" altLang="ko-KR" sz="90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다양한 리더 </a:t>
                      </a:r>
                      <a:r>
                        <a:rPr lang="en-US" altLang="ko-KR" sz="900"/>
                        <a:t>Wiegand format </a:t>
                      </a:r>
                      <a:r>
                        <a:rPr lang="ko-KR" altLang="en-US" sz="900"/>
                        <a:t>지원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리더 </a:t>
                      </a:r>
                      <a:r>
                        <a:rPr lang="en-US" altLang="ko-KR" sz="900"/>
                        <a:t>LED </a:t>
                      </a:r>
                      <a:r>
                        <a:rPr lang="ko-KR" altLang="en-US" sz="900"/>
                        <a:t>및 </a:t>
                      </a:r>
                      <a:r>
                        <a:rPr lang="ko-KR" altLang="en-US" sz="900" err="1"/>
                        <a:t>부저</a:t>
                      </a:r>
                      <a:r>
                        <a:rPr lang="ko-KR" altLang="en-US" sz="900"/>
                        <a:t> 제어 출력 및 리더 </a:t>
                      </a:r>
                      <a:r>
                        <a:rPr lang="ko-KR" altLang="en-US" sz="900" err="1"/>
                        <a:t>템퍼</a:t>
                      </a:r>
                      <a:r>
                        <a:rPr lang="ko-KR" altLang="en-US" sz="900"/>
                        <a:t> 입력 포트 별도 제공</a:t>
                      </a:r>
                      <a:r>
                        <a:rPr lang="en-US" altLang="ko-KR" sz="900"/>
                        <a:t>(E2X, D2X, D8X)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입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출력 확장 보드 연결 가능한 </a:t>
                      </a:r>
                      <a:r>
                        <a:rPr lang="en-US" altLang="ko-KR" sz="900"/>
                        <a:t>RS485 </a:t>
                      </a:r>
                      <a:r>
                        <a:rPr lang="ko-KR" altLang="en-US" sz="900"/>
                        <a:t>포트</a:t>
                      </a:r>
                      <a:r>
                        <a:rPr lang="en-US" altLang="ko-KR" sz="900"/>
                        <a:t> </a:t>
                      </a:r>
                      <a:r>
                        <a:rPr lang="ko-KR" altLang="en-US" sz="900"/>
                        <a:t>제공 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단</a:t>
                      </a:r>
                      <a:r>
                        <a:rPr lang="en-US" altLang="ko-KR" sz="900"/>
                        <a:t>, E2X</a:t>
                      </a:r>
                      <a:r>
                        <a:rPr lang="ko-KR" altLang="en-US" sz="900"/>
                        <a:t>는 출력 확장 보드만 가능</a:t>
                      </a:r>
                      <a:r>
                        <a:rPr lang="en-US" altLang="ko-KR" sz="90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Global Hard, Timed, Soft Anti-</a:t>
                      </a:r>
                      <a:r>
                        <a:rPr lang="en-US" altLang="ko-KR" sz="900" err="1"/>
                        <a:t>passback</a:t>
                      </a:r>
                      <a:r>
                        <a:rPr lang="en-US" altLang="ko-KR" sz="900"/>
                        <a:t> </a:t>
                      </a:r>
                      <a:r>
                        <a:rPr lang="ko-KR" altLang="en-US" sz="900"/>
                        <a:t>지원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256</a:t>
                      </a:r>
                      <a:r>
                        <a:rPr lang="ko-KR" altLang="en-US" sz="900"/>
                        <a:t>개의 </a:t>
                      </a:r>
                      <a:r>
                        <a:rPr lang="en-US" altLang="ko-KR" sz="900"/>
                        <a:t>Time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Schedule index </a:t>
                      </a:r>
                      <a:r>
                        <a:rPr lang="ko-KR" altLang="en-US" sz="900"/>
                        <a:t>및 </a:t>
                      </a:r>
                      <a:r>
                        <a:rPr lang="en-US" altLang="ko-KR" sz="900"/>
                        <a:t>Holiday index </a:t>
                      </a:r>
                      <a:r>
                        <a:rPr lang="ko-KR" altLang="en-US" sz="900"/>
                        <a:t>지원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컨트롤러 상태 표시를 위한 </a:t>
                      </a:r>
                      <a:r>
                        <a:rPr lang="en-US" altLang="ko-KR" sz="900"/>
                        <a:t>Led </a:t>
                      </a:r>
                      <a:r>
                        <a:rPr lang="ko-KR" altLang="en-US" sz="900"/>
                        <a:t>지원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다양한 사용자 및 운용 지원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Global </a:t>
                      </a:r>
                      <a:r>
                        <a:rPr lang="ko-KR" altLang="en-US" sz="900"/>
                        <a:t>입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출력 연동 제어 지원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H/W Arm/Disarm </a:t>
                      </a:r>
                      <a:r>
                        <a:rPr lang="ko-KR" altLang="en-US" sz="900"/>
                        <a:t>지원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898995"/>
                  </a:ext>
                </a:extLst>
              </a:tr>
              <a:tr h="461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D2X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2 </a:t>
                      </a:r>
                      <a:r>
                        <a:rPr lang="ko-KR" altLang="en-US" sz="900"/>
                        <a:t>도어 출입통제 컨트롤러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32532"/>
                  </a:ext>
                </a:extLst>
              </a:tr>
              <a:tr h="461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D4X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4 </a:t>
                      </a:r>
                      <a:r>
                        <a:rPr lang="ko-KR" altLang="en-US" sz="900"/>
                        <a:t>도어 출입통제 컨트롤러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153200"/>
                  </a:ext>
                </a:extLst>
              </a:tr>
              <a:tr h="461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D8X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8 </a:t>
                      </a:r>
                      <a:r>
                        <a:rPr lang="ko-KR" altLang="en-US" sz="900"/>
                        <a:t>도어 출입통제 컨트롤러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291132"/>
                  </a:ext>
                </a:extLst>
              </a:tr>
              <a:tr h="39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AE16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입력 확장 보드</a:t>
                      </a:r>
                      <a:endParaRPr lang="en-US" altLang="ko-KR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별도의 </a:t>
                      </a:r>
                      <a:r>
                        <a:rPr lang="en-US" altLang="ko-KR" sz="900"/>
                        <a:t>2State </a:t>
                      </a:r>
                      <a:r>
                        <a:rPr lang="ko-KR" altLang="en-US" sz="900"/>
                        <a:t>입력 포트 제공 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내부 혹은 일반 센서 입력 사용 가능</a:t>
                      </a:r>
                      <a:r>
                        <a:rPr lang="en-US" altLang="ko-KR" sz="90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ACU</a:t>
                      </a:r>
                      <a:r>
                        <a:rPr lang="ko-KR" altLang="en-US" sz="900"/>
                        <a:t>와의 연결을 위한 </a:t>
                      </a:r>
                      <a:r>
                        <a:rPr lang="en-US" altLang="ko-KR" sz="900"/>
                        <a:t>RS485 </a:t>
                      </a:r>
                      <a:r>
                        <a:rPr lang="ko-KR" altLang="en-US" sz="900"/>
                        <a:t>포트 제공 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단독 동장 불가</a:t>
                      </a:r>
                      <a:r>
                        <a:rPr lang="en-US" altLang="ko-KR" sz="90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Board ID </a:t>
                      </a:r>
                      <a:r>
                        <a:rPr lang="ko-KR" altLang="en-US" sz="900"/>
                        <a:t>및 </a:t>
                      </a:r>
                      <a:r>
                        <a:rPr lang="en-US" altLang="ko-KR" sz="900"/>
                        <a:t>Baud Rate </a:t>
                      </a:r>
                      <a:r>
                        <a:rPr lang="ko-KR" altLang="en-US" sz="900"/>
                        <a:t>설정을 위한 </a:t>
                      </a:r>
                      <a:r>
                        <a:rPr lang="en-US" altLang="ko-KR" sz="900"/>
                        <a:t>DIP SW </a:t>
                      </a:r>
                      <a:r>
                        <a:rPr lang="ko-KR" altLang="en-US" sz="900"/>
                        <a:t>지원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상태 표시를 위한 </a:t>
                      </a:r>
                      <a:r>
                        <a:rPr lang="en-US" altLang="ko-KR" sz="900"/>
                        <a:t>LED </a:t>
                      </a:r>
                      <a:r>
                        <a:rPr lang="ko-KR" altLang="en-US" sz="900"/>
                        <a:t>지원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073975"/>
                  </a:ext>
                </a:extLst>
              </a:tr>
              <a:tr h="39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RE16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출력 확장 보드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02077"/>
                  </a:ext>
                </a:extLst>
              </a:tr>
              <a:tr h="39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IRD2M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NFC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&amp;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BLE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READER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13.56Mhz RFID </a:t>
                      </a:r>
                      <a:r>
                        <a:rPr lang="ko-KR" altLang="en-US" sz="900"/>
                        <a:t>및 </a:t>
                      </a:r>
                      <a:r>
                        <a:rPr lang="en-US" altLang="ko-KR" sz="900"/>
                        <a:t>BLE </a:t>
                      </a:r>
                      <a:r>
                        <a:rPr lang="ko-KR" altLang="en-US" sz="900"/>
                        <a:t>리더기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ISO15693, ISO14443A/B, Felica, ISO18092 </a:t>
                      </a:r>
                      <a:r>
                        <a:rPr lang="ko-KR" altLang="en-US" sz="900"/>
                        <a:t>호환 프로토콜 지원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BLE</a:t>
                      </a:r>
                      <a:r>
                        <a:rPr lang="ko-KR" altLang="en-US" sz="900"/>
                        <a:t>를 이용한 자체 </a:t>
                      </a:r>
                      <a:r>
                        <a:rPr lang="en-US" altLang="ko-KR" sz="900"/>
                        <a:t>Mobile App (Mobile ID) </a:t>
                      </a:r>
                      <a:r>
                        <a:rPr lang="ko-KR" altLang="en-US" sz="900"/>
                        <a:t>연동 지원</a:t>
                      </a:r>
                      <a:endParaRPr lang="en-US" altLang="ko-KR" sz="90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ONE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TIME</a:t>
                      </a:r>
                      <a:r>
                        <a:rPr lang="ko-KR" altLang="en-US" sz="900"/>
                        <a:t> </a:t>
                      </a:r>
                      <a:r>
                        <a:rPr lang="en-US" altLang="ko-KR" sz="900"/>
                        <a:t>PROTOCOL </a:t>
                      </a:r>
                      <a:r>
                        <a:rPr lang="ko-KR" altLang="en-US" sz="900"/>
                        <a:t>및 암호화 패킷을 사용하여 보안성 강화 </a:t>
                      </a:r>
                      <a:r>
                        <a:rPr lang="en-US" altLang="ko-KR" sz="900"/>
                        <a:t>(BLE)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SITE CODE </a:t>
                      </a:r>
                      <a:r>
                        <a:rPr lang="ko-KR" altLang="en-US" sz="900"/>
                        <a:t>지원으로 독립된 사이트 및 보안성 강화 </a:t>
                      </a:r>
                      <a:r>
                        <a:rPr lang="en-US" altLang="ko-KR" sz="900"/>
                        <a:t>(BLE)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24207"/>
                  </a:ext>
                </a:extLst>
              </a:tr>
              <a:tr h="39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IRD4M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NFC &amp; BLE READER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82981"/>
                  </a:ext>
                </a:extLst>
              </a:tr>
              <a:tr h="394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IBM50</a:t>
                      </a:r>
                      <a:endParaRPr lang="ko-KR" altLang="en-US" sz="11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/>
                        <a:t>BLE READER MODULE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Wiegand </a:t>
                      </a:r>
                      <a:r>
                        <a:rPr lang="ko-KR" altLang="en-US" sz="900" dirty="0"/>
                        <a:t>및 </a:t>
                      </a:r>
                      <a:r>
                        <a:rPr lang="en-US" altLang="ko-KR" sz="900" dirty="0"/>
                        <a:t>RS232 (3.3V) </a:t>
                      </a:r>
                      <a:r>
                        <a:rPr lang="ko-KR" altLang="en-US" sz="900" dirty="0"/>
                        <a:t>출력 지원</a:t>
                      </a:r>
                      <a:endParaRPr lang="en-US" altLang="ko-KR" sz="90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BLE</a:t>
                      </a:r>
                      <a:r>
                        <a:rPr lang="ko-KR" altLang="en-US" sz="900" dirty="0"/>
                        <a:t>를 이용한 자체 </a:t>
                      </a:r>
                      <a:r>
                        <a:rPr lang="en-US" altLang="ko-KR" sz="900" dirty="0"/>
                        <a:t>Mobile App (Mobile ID) </a:t>
                      </a:r>
                      <a:r>
                        <a:rPr lang="ko-KR" altLang="en-US" sz="900" dirty="0"/>
                        <a:t>연동 지원</a:t>
                      </a:r>
                      <a:endParaRPr lang="en-US" altLang="ko-KR" sz="90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ONE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TIME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PROTOCOL </a:t>
                      </a:r>
                      <a:r>
                        <a:rPr lang="ko-KR" altLang="en-US" sz="900" dirty="0"/>
                        <a:t>및 암호화 패킷을 사용하여 보안성 강화 </a:t>
                      </a:r>
                      <a:r>
                        <a:rPr lang="en-US" altLang="ko-KR" sz="900" dirty="0"/>
                        <a:t>(BLE)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SITE CODE </a:t>
                      </a:r>
                      <a:r>
                        <a:rPr lang="ko-KR" altLang="en-US" sz="900" dirty="0"/>
                        <a:t>지원으로 독립된 사이트 및 보안성 강화 </a:t>
                      </a:r>
                      <a:r>
                        <a:rPr lang="en-US" altLang="ko-KR" sz="900" dirty="0"/>
                        <a:t>(BLE)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59973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1C07416-3B3C-4036-0706-CE89B1086B4A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91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5449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컨트롤러 구조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269484" y="2835893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2412804" y="3091125"/>
            <a:ext cx="4297320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기본개념 및 구성도</a:t>
            </a:r>
            <a:endParaRPr lang="en-US" altLang="ko-KR" sz="3200" dirty="0">
              <a:solidFill>
                <a:schemeClr val="bg1"/>
              </a:solidFill>
              <a:latin typeface="본명조 Light" panose="02020300000000000000" pitchFamily="18" charset="-127"/>
              <a:ea typeface="본명조 Light" panose="02020300000000000000" pitchFamily="18" charset="-127"/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703178" y="3198202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87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구조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D2X &amp; E2X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918243E-8D89-422C-E451-A95574A8D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42" y="1363879"/>
            <a:ext cx="3350197" cy="4452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AC3F78-99A6-89CF-AEDB-20DAEECEB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14711"/>
              </p:ext>
            </p:extLst>
          </p:nvPr>
        </p:nvGraphicFramePr>
        <p:xfrm>
          <a:off x="3790709" y="1018572"/>
          <a:ext cx="5144948" cy="508707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04317">
                  <a:extLst>
                    <a:ext uri="{9D8B030D-6E8A-4147-A177-3AD203B41FA5}">
                      <a16:colId xmlns:a16="http://schemas.microsoft.com/office/drawing/2014/main" val="578708233"/>
                    </a:ext>
                  </a:extLst>
                </a:gridCol>
                <a:gridCol w="1156278">
                  <a:extLst>
                    <a:ext uri="{9D8B030D-6E8A-4147-A177-3AD203B41FA5}">
                      <a16:colId xmlns:a16="http://schemas.microsoft.com/office/drawing/2014/main" val="3264956165"/>
                    </a:ext>
                  </a:extLst>
                </a:gridCol>
                <a:gridCol w="3584353">
                  <a:extLst>
                    <a:ext uri="{9D8B030D-6E8A-4147-A177-3AD203B41FA5}">
                      <a16:colId xmlns:a16="http://schemas.microsoft.com/office/drawing/2014/main" val="1208610585"/>
                    </a:ext>
                  </a:extLst>
                </a:gridCol>
              </a:tblGrid>
              <a:tr h="28277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번호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 dirty="0">
                          <a:effectLst/>
                        </a:rPr>
                        <a:t>이름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 dirty="0">
                          <a:effectLst/>
                        </a:rPr>
                        <a:t>기능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/>
                </a:tc>
                <a:extLst>
                  <a:ext uri="{0D108BD9-81ED-4DB2-BD59-A6C34878D82A}">
                    <a16:rowId xmlns:a16="http://schemas.microsoft.com/office/drawing/2014/main" val="1027497312"/>
                  </a:ext>
                </a:extLst>
              </a:tr>
              <a:tr h="22072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고정 홀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함체에 나사를 이용해 고정 할 수 있도록 하는 홀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4222291269"/>
                  </a:ext>
                </a:extLst>
              </a:tr>
              <a:tr h="606766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②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전원</a:t>
                      </a:r>
                      <a:r>
                        <a:rPr lang="en-US" sz="900" kern="100">
                          <a:effectLst/>
                        </a:rPr>
                        <a:t>(POWER)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전원을 공급받는 포트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DC +12V </a:t>
                      </a:r>
                      <a:r>
                        <a:rPr lang="ko-KR" sz="900" kern="100">
                          <a:effectLst/>
                        </a:rPr>
                        <a:t>전원을 사용하며 자체 소모전류는 최대</a:t>
                      </a:r>
                      <a:r>
                        <a:rPr lang="en-US" sz="900" kern="100">
                          <a:effectLst/>
                        </a:rPr>
                        <a:t> 2A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리더 및</a:t>
                      </a:r>
                      <a:r>
                        <a:rPr lang="en-US" sz="900" kern="100">
                          <a:effectLst/>
                        </a:rPr>
                        <a:t> Lock/</a:t>
                      </a:r>
                      <a:r>
                        <a:rPr lang="ko-KR" sz="900" kern="100">
                          <a:effectLst/>
                        </a:rPr>
                        <a:t>알람 전원 제외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4114382980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 kern="100">
                          <a:effectLst/>
                        </a:rPr>
                        <a:t>D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출입문 관련</a:t>
                      </a:r>
                      <a:endParaRPr lang="en-US" altLang="ko-KR" sz="900" kern="100">
                        <a:effectLst/>
                      </a:endParaRPr>
                    </a:p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 연결 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출입문 제어장치 연결 포트</a:t>
                      </a:r>
                    </a:p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릴레이 출력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문 열림 버튼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문 상태 센서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리더 연결 포트로 구성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D2X : d1 ~ d2    (2</a:t>
                      </a:r>
                      <a:r>
                        <a:rPr lang="ko-KR" sz="900" kern="100">
                          <a:effectLst/>
                        </a:rPr>
                        <a:t>개의 출입문 제어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1975532261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③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리더 연결 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출입문 리더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Wiegand Type </a:t>
                      </a:r>
                      <a:r>
                        <a:rPr lang="ko-KR" sz="900" kern="100">
                          <a:effectLst/>
                        </a:rPr>
                        <a:t>리더 입력 포트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리더 </a:t>
                      </a:r>
                      <a:r>
                        <a:rPr lang="en-US" sz="900" kern="100">
                          <a:effectLst/>
                        </a:rPr>
                        <a:t>LED </a:t>
                      </a:r>
                      <a:r>
                        <a:rPr lang="ko-KR" sz="900" kern="100">
                          <a:effectLst/>
                        </a:rPr>
                        <a:t>및 </a:t>
                      </a:r>
                      <a:r>
                        <a:rPr lang="ko-KR" sz="900" kern="100" err="1">
                          <a:effectLst/>
                        </a:rPr>
                        <a:t>부저</a:t>
                      </a:r>
                      <a:r>
                        <a:rPr lang="ko-KR" sz="900" kern="100">
                          <a:effectLst/>
                        </a:rPr>
                        <a:t> 제어 출력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리더 </a:t>
                      </a:r>
                      <a:r>
                        <a:rPr lang="ko-KR" sz="900" kern="100" err="1">
                          <a:effectLst/>
                        </a:rPr>
                        <a:t>템퍼</a:t>
                      </a:r>
                      <a:r>
                        <a:rPr lang="ko-KR" sz="900" kern="100">
                          <a:effectLst/>
                        </a:rPr>
                        <a:t> 입력 지원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747915035"/>
                  </a:ext>
                </a:extLst>
              </a:tr>
              <a:tr h="606766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④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EXIT </a:t>
                      </a:r>
                      <a:r>
                        <a:rPr lang="ko-KR" sz="900" kern="100">
                          <a:effectLst/>
                        </a:rPr>
                        <a:t>버튼</a:t>
                      </a:r>
                      <a:r>
                        <a:rPr lang="en-US" sz="900" kern="100">
                          <a:effectLst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sz="900" kern="100" err="1">
                          <a:effectLst/>
                        </a:rPr>
                        <a:t>문열림센서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D2X_N2 : ON/OFF </a:t>
                      </a:r>
                      <a:r>
                        <a:rPr lang="ko-KR" sz="900" kern="100">
                          <a:effectLst/>
                        </a:rPr>
                        <a:t>입력을 지원</a:t>
                      </a:r>
                      <a:r>
                        <a:rPr lang="en-US" sz="900" kern="100">
                          <a:effectLst/>
                        </a:rPr>
                        <a:t> (2 </a:t>
                      </a:r>
                      <a:r>
                        <a:rPr lang="ko-KR" sz="900" kern="100">
                          <a:effectLst/>
                        </a:rPr>
                        <a:t>상태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</a:p>
                    <a:p>
                      <a:pPr algn="just" latinLnBrk="1"/>
                      <a:r>
                        <a:rPr lang="en-US" altLang="ko-KR" sz="900" kern="100">
                          <a:effectLst/>
                        </a:rPr>
                        <a:t>Dry</a:t>
                      </a:r>
                      <a:r>
                        <a:rPr lang="ko-KR" altLang="en-US" sz="900" kern="100">
                          <a:effectLst/>
                        </a:rPr>
                        <a:t> </a:t>
                      </a:r>
                      <a:r>
                        <a:rPr lang="en-US" altLang="ko-KR" sz="900" kern="100">
                          <a:effectLst/>
                        </a:rPr>
                        <a:t>Contact</a:t>
                      </a:r>
                      <a:r>
                        <a:rPr lang="ko-KR" altLang="en-US" sz="900" kern="100">
                          <a:effectLst/>
                        </a:rPr>
                        <a:t> 입력 지원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일반 센서 입력으로 사용 가능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1875198043"/>
                  </a:ext>
                </a:extLst>
              </a:tr>
              <a:tr h="30338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⑤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릴레이 출력 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출입문 잠금장치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출입문</a:t>
                      </a:r>
                      <a:r>
                        <a:rPr lang="en-US" sz="900" kern="100">
                          <a:effectLst/>
                        </a:rPr>
                        <a:t> Lock </a:t>
                      </a:r>
                      <a:r>
                        <a:rPr lang="ko-KR" sz="900" kern="100">
                          <a:effectLst/>
                        </a:rPr>
                        <a:t>열림 출력을 발생하는 포트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Form-C Type (NO, COM, NC)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1296654565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⑥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확장 입력 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ON/OFF </a:t>
                      </a:r>
                      <a:r>
                        <a:rPr lang="ko-KR" sz="900" kern="100">
                          <a:effectLst/>
                        </a:rPr>
                        <a:t>입력을 지원하는 입력 포트</a:t>
                      </a:r>
                      <a:r>
                        <a:rPr lang="en-US" sz="900" kern="100">
                          <a:effectLst/>
                        </a:rPr>
                        <a:t> (2 </a:t>
                      </a:r>
                      <a:r>
                        <a:rPr lang="ko-KR" sz="900" kern="100">
                          <a:effectLst/>
                        </a:rPr>
                        <a:t>상태 입력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Dry Contact </a:t>
                      </a:r>
                      <a:r>
                        <a:rPr lang="ko-KR" sz="900" kern="100">
                          <a:effectLst/>
                        </a:rPr>
                        <a:t>입력 지원</a:t>
                      </a:r>
                    </a:p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일반 센서 및 도어 센서 입력으로 사용 가능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3281901164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⑦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RS485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입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출력 확장보드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입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출력 확장보드와 통신을 수행 할 때 사용되는 </a:t>
                      </a:r>
                      <a:r>
                        <a:rPr lang="en-US" sz="900" kern="100">
                          <a:effectLst/>
                        </a:rPr>
                        <a:t>RS485 </a:t>
                      </a:r>
                      <a:r>
                        <a:rPr lang="ko-KR" sz="900" kern="100">
                          <a:effectLst/>
                        </a:rPr>
                        <a:t>연결 포트</a:t>
                      </a: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4157251406"/>
                  </a:ext>
                </a:extLst>
              </a:tr>
              <a:tr h="30338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⑧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RJ45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(Ethernet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PC</a:t>
                      </a:r>
                      <a:r>
                        <a:rPr lang="ko-KR" sz="900" kern="100">
                          <a:effectLst/>
                        </a:rPr>
                        <a:t>와의 통신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컨트롤러간 통신을 수행 할 때 사용되는</a:t>
                      </a:r>
                      <a:r>
                        <a:rPr lang="en-US" sz="900" kern="100">
                          <a:effectLst/>
                        </a:rPr>
                        <a:t> TCP/IP </a:t>
                      </a:r>
                      <a:r>
                        <a:rPr lang="ko-KR" sz="900" kern="100">
                          <a:effectLst/>
                        </a:rPr>
                        <a:t>연결 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3376593732"/>
                  </a:ext>
                </a:extLst>
              </a:tr>
              <a:tr h="30338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⑨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외부</a:t>
                      </a:r>
                      <a:r>
                        <a:rPr lang="en-US" sz="900" kern="100">
                          <a:effectLst/>
                        </a:rPr>
                        <a:t> LED </a:t>
                      </a:r>
                      <a:r>
                        <a:rPr lang="ko-KR" sz="900" kern="100">
                          <a:effectLst/>
                        </a:rPr>
                        <a:t>출력 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전원</a:t>
                      </a:r>
                      <a:r>
                        <a:rPr lang="en-US" sz="900" kern="100">
                          <a:effectLst/>
                        </a:rPr>
                        <a:t>/ACU </a:t>
                      </a:r>
                      <a:r>
                        <a:rPr lang="ko-KR" sz="900" kern="100">
                          <a:effectLst/>
                        </a:rPr>
                        <a:t>상태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통신상태 등을 표시하는 외부</a:t>
                      </a:r>
                      <a:r>
                        <a:rPr lang="en-US" sz="900" kern="100">
                          <a:effectLst/>
                        </a:rPr>
                        <a:t> LED </a:t>
                      </a:r>
                      <a:r>
                        <a:rPr lang="ko-KR" sz="900" kern="100">
                          <a:effectLst/>
                        </a:rPr>
                        <a:t>출력 포트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출력 전압</a:t>
                      </a:r>
                      <a:r>
                        <a:rPr lang="en-US" sz="900" kern="100">
                          <a:effectLst/>
                        </a:rPr>
                        <a:t> / </a:t>
                      </a:r>
                      <a:r>
                        <a:rPr lang="ko-KR" sz="900" kern="100">
                          <a:effectLst/>
                        </a:rPr>
                        <a:t>전류</a:t>
                      </a:r>
                      <a:r>
                        <a:rPr lang="en-US" sz="900" kern="100">
                          <a:effectLst/>
                        </a:rPr>
                        <a:t> : 5V / 50mA)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3031173499"/>
                  </a:ext>
                </a:extLst>
              </a:tr>
              <a:tr h="18452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⑩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장비 초기화 스위치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 dirty="0">
                          <a:effectLst/>
                        </a:rPr>
                        <a:t>ID/EVENT/</a:t>
                      </a:r>
                      <a:r>
                        <a:rPr lang="ko-KR" sz="900" kern="100" dirty="0">
                          <a:effectLst/>
                        </a:rPr>
                        <a:t>각종 정보</a:t>
                      </a:r>
                      <a:r>
                        <a:rPr lang="en-US" sz="900" kern="100" dirty="0">
                          <a:effectLst/>
                        </a:rPr>
                        <a:t>/</a:t>
                      </a:r>
                      <a:r>
                        <a:rPr lang="ko-KR" sz="900" kern="100" dirty="0">
                          <a:effectLst/>
                        </a:rPr>
                        <a:t>네트웍 정보를 초기화 하는 외부 스위치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176619827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707E3C3-B57F-7C1C-DD1D-5E4E730FA2D8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48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구조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D4X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D354DCC-C2AE-F54D-A211-5F2FA884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1810" y="1912474"/>
            <a:ext cx="4195232" cy="3356186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C7F389F-C663-1762-1A83-10BE10261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40513"/>
              </p:ext>
            </p:extLst>
          </p:nvPr>
        </p:nvGraphicFramePr>
        <p:xfrm>
          <a:off x="3754290" y="1072167"/>
          <a:ext cx="5173105" cy="49468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41533">
                  <a:extLst>
                    <a:ext uri="{9D8B030D-6E8A-4147-A177-3AD203B41FA5}">
                      <a16:colId xmlns:a16="http://schemas.microsoft.com/office/drawing/2014/main" val="963281050"/>
                    </a:ext>
                  </a:extLst>
                </a:gridCol>
                <a:gridCol w="1104763">
                  <a:extLst>
                    <a:ext uri="{9D8B030D-6E8A-4147-A177-3AD203B41FA5}">
                      <a16:colId xmlns:a16="http://schemas.microsoft.com/office/drawing/2014/main" val="307262325"/>
                    </a:ext>
                  </a:extLst>
                </a:gridCol>
                <a:gridCol w="3626809">
                  <a:extLst>
                    <a:ext uri="{9D8B030D-6E8A-4147-A177-3AD203B41FA5}">
                      <a16:colId xmlns:a16="http://schemas.microsoft.com/office/drawing/2014/main" val="2143649647"/>
                    </a:ext>
                  </a:extLst>
                </a:gridCol>
              </a:tblGrid>
              <a:tr h="27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번호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이름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기능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189906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①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고정 홀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 err="1">
                          <a:effectLst/>
                        </a:rPr>
                        <a:t>함체에</a:t>
                      </a:r>
                      <a:r>
                        <a:rPr lang="ko-KR" sz="900" kern="100">
                          <a:effectLst/>
                        </a:rPr>
                        <a:t> 나사를 이용해 고정 할 수 있도록 하는 홀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7161431"/>
                  </a:ext>
                </a:extLst>
              </a:tr>
              <a:tr h="82448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②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전원</a:t>
                      </a:r>
                      <a:r>
                        <a:rPr lang="en-US" sz="900" kern="100">
                          <a:effectLst/>
                        </a:rPr>
                        <a:t>(POWER)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전원을 공급받는 포트</a:t>
                      </a:r>
                      <a:endParaRPr lang="en-US" altLang="ko-KR" sz="900" kern="100">
                        <a:effectLst/>
                      </a:endParaRPr>
                    </a:p>
                    <a:p>
                      <a:pPr algn="just" latinLnBrk="1"/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DC +12V </a:t>
                      </a:r>
                      <a:r>
                        <a:rPr lang="ko-KR" sz="900" kern="100">
                          <a:effectLst/>
                        </a:rPr>
                        <a:t>전원을 사용하며 자체 소모전류는 최대</a:t>
                      </a:r>
                      <a:r>
                        <a:rPr lang="en-US" sz="900" kern="100">
                          <a:effectLst/>
                        </a:rPr>
                        <a:t> 2A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리더 및</a:t>
                      </a:r>
                      <a:r>
                        <a:rPr lang="en-US" sz="900" kern="100">
                          <a:effectLst/>
                        </a:rPr>
                        <a:t> Lock/</a:t>
                      </a:r>
                      <a:r>
                        <a:rPr lang="ko-KR" sz="900" kern="100">
                          <a:effectLst/>
                        </a:rPr>
                        <a:t>알람 전원 제외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9681742"/>
                  </a:ext>
                </a:extLst>
              </a:tr>
              <a:tr h="54965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③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릴레이 출력</a:t>
                      </a:r>
                      <a:r>
                        <a:rPr lang="en-US" altLang="ko-KR" sz="900" kern="100">
                          <a:effectLst/>
                        </a:rPr>
                        <a:t>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출입문</a:t>
                      </a:r>
                      <a:r>
                        <a:rPr lang="en-US" sz="900" kern="100">
                          <a:effectLst/>
                        </a:rPr>
                        <a:t> Lock </a:t>
                      </a:r>
                      <a:r>
                        <a:rPr lang="ko-KR" sz="900" kern="100">
                          <a:effectLst/>
                        </a:rPr>
                        <a:t>또는 알람 출력을 발생하는 포트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Form-C Type (NO, COM, NC)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3548379"/>
                  </a:ext>
                </a:extLst>
              </a:tr>
              <a:tr h="54965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④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00">
                          <a:effectLst/>
                        </a:rPr>
                        <a:t>RJ45 </a:t>
                      </a:r>
                      <a:r>
                        <a:rPr lang="ko-KR" altLang="ko-KR" sz="900" kern="100">
                          <a:effectLst/>
                        </a:rPr>
                        <a:t>포트</a:t>
                      </a:r>
                    </a:p>
                    <a:p>
                      <a:pPr algn="ctr" latinLnBrk="1"/>
                      <a:r>
                        <a:rPr lang="en-US" altLang="ko-KR" sz="900" kern="100">
                          <a:effectLst/>
                        </a:rPr>
                        <a:t>(Ethernet </a:t>
                      </a:r>
                      <a:r>
                        <a:rPr lang="ko-KR" altLang="ko-KR" sz="900" kern="100">
                          <a:effectLst/>
                        </a:rPr>
                        <a:t>포트</a:t>
                      </a:r>
                      <a:r>
                        <a:rPr lang="en-US" altLang="ko-KR" sz="900" kern="100">
                          <a:effectLst/>
                        </a:rPr>
                        <a:t>)</a:t>
                      </a:r>
                      <a:endParaRPr lang="ko-KR" altLang="ko-KR" sz="900" kern="10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>
                          <a:effectLst/>
                        </a:rPr>
                        <a:t>PC</a:t>
                      </a:r>
                      <a:r>
                        <a:rPr lang="ko-KR" altLang="ko-KR" sz="900" kern="100">
                          <a:effectLst/>
                        </a:rPr>
                        <a:t>와의 통신</a:t>
                      </a:r>
                      <a:r>
                        <a:rPr lang="en-US" altLang="ko-KR" sz="900" kern="100">
                          <a:effectLst/>
                        </a:rPr>
                        <a:t>, </a:t>
                      </a:r>
                      <a:r>
                        <a:rPr lang="ko-KR" altLang="ko-KR" sz="900" kern="100">
                          <a:effectLst/>
                        </a:rPr>
                        <a:t>컨트롤러간 통신을 수행 할 때 사용되는</a:t>
                      </a:r>
                      <a:r>
                        <a:rPr lang="en-US" altLang="ko-KR" sz="900" kern="100">
                          <a:effectLst/>
                        </a:rPr>
                        <a:t> TCP/IP </a:t>
                      </a:r>
                      <a:r>
                        <a:rPr lang="ko-KR" altLang="ko-KR" sz="900" kern="100">
                          <a:effectLst/>
                        </a:rPr>
                        <a:t>연결 포트</a:t>
                      </a:r>
                      <a:endParaRPr lang="ko-KR" altLang="ko-KR" sz="900" kern="10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785657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⑤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리더 연결 포트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Wiegand Type </a:t>
                      </a:r>
                      <a:r>
                        <a:rPr lang="ko-KR" sz="900" kern="100">
                          <a:effectLst/>
                        </a:rPr>
                        <a:t>리더 입력 포트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905545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⑥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900" kern="100">
                          <a:effectLst/>
                        </a:rPr>
                        <a:t>확장 입력 포트</a:t>
                      </a:r>
                      <a:endParaRPr lang="ko-KR" altLang="ko-KR" sz="900" kern="10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ON/OFF </a:t>
                      </a:r>
                      <a:r>
                        <a:rPr lang="ko-KR" sz="900" kern="100">
                          <a:effectLst/>
                        </a:rPr>
                        <a:t>입력을 지원</a:t>
                      </a:r>
                      <a:r>
                        <a:rPr lang="en-US" altLang="ko-KR" sz="900" kern="100">
                          <a:effectLst/>
                        </a:rPr>
                        <a:t> (2 </a:t>
                      </a:r>
                      <a:r>
                        <a:rPr lang="ko-KR" altLang="en-US" sz="900" kern="100">
                          <a:effectLst/>
                        </a:rPr>
                        <a:t>상태</a:t>
                      </a:r>
                      <a:r>
                        <a:rPr lang="en-US" altLang="ko-KR" sz="900" kern="100">
                          <a:effectLst/>
                        </a:rPr>
                        <a:t>)</a:t>
                      </a:r>
                    </a:p>
                    <a:p>
                      <a:pPr algn="just" latinLnBrk="1"/>
                      <a:r>
                        <a:rPr lang="en-US" altLang="ko-KR" sz="900" kern="100">
                          <a:effectLst/>
                        </a:rPr>
                        <a:t>Dry</a:t>
                      </a:r>
                      <a:r>
                        <a:rPr lang="ko-KR" altLang="en-US" sz="900" kern="100">
                          <a:effectLst/>
                        </a:rPr>
                        <a:t> </a:t>
                      </a:r>
                      <a:r>
                        <a:rPr lang="en-US" altLang="ko-KR" sz="900" kern="100">
                          <a:effectLst/>
                        </a:rPr>
                        <a:t>Contact</a:t>
                      </a:r>
                      <a:r>
                        <a:rPr lang="ko-KR" altLang="en-US" sz="900" kern="100">
                          <a:effectLst/>
                        </a:rPr>
                        <a:t> 입력 지원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8698627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⑦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00">
                          <a:effectLst/>
                        </a:rPr>
                        <a:t>EXIT </a:t>
                      </a:r>
                      <a:r>
                        <a:rPr lang="ko-KR" altLang="ko-KR" sz="900" kern="100">
                          <a:effectLst/>
                        </a:rPr>
                        <a:t>버튼</a:t>
                      </a:r>
                      <a:r>
                        <a:rPr lang="en-US" altLang="ko-KR" sz="900" kern="100">
                          <a:effectLst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ko-KR" sz="900" kern="100" err="1">
                          <a:effectLst/>
                        </a:rPr>
                        <a:t>문열림센서</a:t>
                      </a:r>
                      <a:endParaRPr lang="ko-KR" altLang="ko-KR" sz="900" kern="10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ON/OFF/SHORT/CUT </a:t>
                      </a:r>
                      <a:r>
                        <a:rPr lang="ko-KR" sz="900" kern="100">
                          <a:effectLst/>
                        </a:rPr>
                        <a:t>입력을 지원</a:t>
                      </a:r>
                      <a:r>
                        <a:rPr lang="en-US" altLang="ko-KR" sz="900" kern="100">
                          <a:effectLst/>
                        </a:rPr>
                        <a:t> (4 </a:t>
                      </a:r>
                      <a:r>
                        <a:rPr lang="ko-KR" altLang="en-US" sz="900" kern="100">
                          <a:effectLst/>
                        </a:rPr>
                        <a:t>상태</a:t>
                      </a:r>
                      <a:r>
                        <a:rPr lang="en-US" altLang="ko-KR" sz="900" kern="100">
                          <a:effectLst/>
                        </a:rPr>
                        <a:t>)</a:t>
                      </a:r>
                    </a:p>
                    <a:p>
                      <a:pPr algn="just" latinLnBrk="1"/>
                      <a:r>
                        <a:rPr lang="en-US" altLang="ko-KR" sz="900" kern="100">
                          <a:effectLst/>
                        </a:rPr>
                        <a:t>Dry Contact </a:t>
                      </a:r>
                      <a:r>
                        <a:rPr lang="ko-KR" altLang="en-US" sz="900" kern="100">
                          <a:effectLst/>
                        </a:rPr>
                        <a:t>입력 지원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0786952"/>
                  </a:ext>
                </a:extLst>
              </a:tr>
              <a:tr h="54965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⑧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외부</a:t>
                      </a:r>
                      <a:r>
                        <a:rPr lang="en-US" sz="900" kern="100">
                          <a:effectLst/>
                        </a:rPr>
                        <a:t> LED </a:t>
                      </a:r>
                      <a:r>
                        <a:rPr lang="ko-KR" sz="900" kern="100">
                          <a:effectLst/>
                        </a:rPr>
                        <a:t>출력 포트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ko-KR" sz="900" kern="100">
                          <a:effectLst/>
                        </a:rPr>
                        <a:t>전원</a:t>
                      </a:r>
                      <a:r>
                        <a:rPr lang="en-US" altLang="ko-KR" sz="900" kern="100">
                          <a:effectLst/>
                        </a:rPr>
                        <a:t>/ACU </a:t>
                      </a:r>
                      <a:r>
                        <a:rPr lang="ko-KR" altLang="ko-KR" sz="900" kern="100">
                          <a:effectLst/>
                        </a:rPr>
                        <a:t>상태</a:t>
                      </a:r>
                      <a:r>
                        <a:rPr lang="en-US" altLang="ko-KR" sz="900" kern="100">
                          <a:effectLst/>
                        </a:rPr>
                        <a:t>/</a:t>
                      </a:r>
                      <a:r>
                        <a:rPr lang="ko-KR" altLang="ko-KR" sz="900" kern="100">
                          <a:effectLst/>
                        </a:rPr>
                        <a:t>통신상태 등을 표시하는 외부</a:t>
                      </a:r>
                      <a:r>
                        <a:rPr lang="en-US" altLang="ko-KR" sz="900" kern="100">
                          <a:effectLst/>
                        </a:rPr>
                        <a:t> LED </a:t>
                      </a:r>
                      <a:r>
                        <a:rPr lang="ko-KR" altLang="ko-KR" sz="900" kern="100">
                          <a:effectLst/>
                        </a:rPr>
                        <a:t>출력 포트</a:t>
                      </a:r>
                    </a:p>
                    <a:p>
                      <a:pPr algn="just" latinLnBrk="1"/>
                      <a:r>
                        <a:rPr lang="en-US" altLang="ko-KR" sz="900" kern="100">
                          <a:effectLst/>
                        </a:rPr>
                        <a:t>(</a:t>
                      </a:r>
                      <a:r>
                        <a:rPr lang="ko-KR" altLang="ko-KR" sz="900" kern="100">
                          <a:effectLst/>
                        </a:rPr>
                        <a:t>출력 전압</a:t>
                      </a:r>
                      <a:r>
                        <a:rPr lang="en-US" altLang="ko-KR" sz="900" kern="100">
                          <a:effectLst/>
                        </a:rPr>
                        <a:t> / </a:t>
                      </a:r>
                      <a:r>
                        <a:rPr lang="ko-KR" altLang="ko-KR" sz="900" kern="100">
                          <a:effectLst/>
                        </a:rPr>
                        <a:t>전류</a:t>
                      </a:r>
                      <a:r>
                        <a:rPr lang="en-US" altLang="ko-KR" sz="900" kern="100">
                          <a:effectLst/>
                        </a:rPr>
                        <a:t> : 5V / 50mA)</a:t>
                      </a:r>
                      <a:endParaRPr lang="ko-KR" altLang="ko-KR" sz="900" kern="10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4652075"/>
                  </a:ext>
                </a:extLst>
              </a:tr>
              <a:tr h="54965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⑨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장비 초기화 스위치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ID/EVENT/</a:t>
                      </a:r>
                      <a:r>
                        <a:rPr lang="ko-KR" sz="900" kern="100">
                          <a:effectLst/>
                        </a:rPr>
                        <a:t>각종 정보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네트웍 정보를 초기화 하는 외부 스위치</a:t>
                      </a:r>
                      <a:endParaRPr lang="ko-KR" sz="900" kern="10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0497807"/>
                  </a:ext>
                </a:extLst>
              </a:tr>
              <a:tr h="54965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⑩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00">
                          <a:effectLst/>
                        </a:rPr>
                        <a:t>RS485 </a:t>
                      </a:r>
                      <a:r>
                        <a:rPr lang="ko-KR" altLang="ko-KR" sz="900" kern="100">
                          <a:effectLst/>
                        </a:rPr>
                        <a:t>포트</a:t>
                      </a:r>
                    </a:p>
                    <a:p>
                      <a:pPr algn="ctr" latinLnBrk="1"/>
                      <a:r>
                        <a:rPr lang="en-US" altLang="ko-KR" sz="900" kern="100">
                          <a:effectLst/>
                        </a:rPr>
                        <a:t>(</a:t>
                      </a:r>
                      <a:r>
                        <a:rPr lang="ko-KR" altLang="ko-KR" sz="900" kern="100">
                          <a:effectLst/>
                        </a:rPr>
                        <a:t>입</a:t>
                      </a:r>
                      <a:r>
                        <a:rPr lang="en-US" altLang="ko-KR" sz="900" kern="100">
                          <a:effectLst/>
                        </a:rPr>
                        <a:t>/</a:t>
                      </a:r>
                      <a:r>
                        <a:rPr lang="ko-KR" altLang="ko-KR" sz="900" kern="100">
                          <a:effectLst/>
                        </a:rPr>
                        <a:t>출력 확장보드</a:t>
                      </a:r>
                      <a:r>
                        <a:rPr lang="en-US" altLang="ko-KR" sz="900" kern="100">
                          <a:effectLst/>
                        </a:rPr>
                        <a:t>)</a:t>
                      </a:r>
                      <a:endParaRPr lang="ko-KR" altLang="ko-KR" sz="900" kern="10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ko-KR" sz="900" kern="100" dirty="0">
                          <a:effectLst/>
                        </a:rPr>
                        <a:t>입</a:t>
                      </a:r>
                      <a:r>
                        <a:rPr lang="en-US" altLang="ko-KR" sz="900" kern="100" dirty="0">
                          <a:effectLst/>
                        </a:rPr>
                        <a:t>/</a:t>
                      </a:r>
                      <a:r>
                        <a:rPr lang="ko-KR" altLang="ko-KR" sz="900" kern="100" dirty="0">
                          <a:effectLst/>
                        </a:rPr>
                        <a:t>출력 확장보드와 통신을 수행 할 때 사용되는 </a:t>
                      </a:r>
                      <a:r>
                        <a:rPr lang="en-US" altLang="ko-KR" sz="900" kern="100" dirty="0">
                          <a:effectLst/>
                        </a:rPr>
                        <a:t>RS485 </a:t>
                      </a:r>
                      <a:r>
                        <a:rPr lang="ko-KR" altLang="ko-KR" sz="900" kern="100" dirty="0">
                          <a:effectLst/>
                        </a:rPr>
                        <a:t>연결 포트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045152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5FB0969-9738-6AE5-41D8-5F91F6D0FF22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60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구조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D8X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AC3F78-99A6-89CF-AEDB-20DAEECEB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04786"/>
              </p:ext>
            </p:extLst>
          </p:nvPr>
        </p:nvGraphicFramePr>
        <p:xfrm>
          <a:off x="3790709" y="1018572"/>
          <a:ext cx="5144948" cy="508707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04317">
                  <a:extLst>
                    <a:ext uri="{9D8B030D-6E8A-4147-A177-3AD203B41FA5}">
                      <a16:colId xmlns:a16="http://schemas.microsoft.com/office/drawing/2014/main" val="578708233"/>
                    </a:ext>
                  </a:extLst>
                </a:gridCol>
                <a:gridCol w="1156278">
                  <a:extLst>
                    <a:ext uri="{9D8B030D-6E8A-4147-A177-3AD203B41FA5}">
                      <a16:colId xmlns:a16="http://schemas.microsoft.com/office/drawing/2014/main" val="3264956165"/>
                    </a:ext>
                  </a:extLst>
                </a:gridCol>
                <a:gridCol w="3584353">
                  <a:extLst>
                    <a:ext uri="{9D8B030D-6E8A-4147-A177-3AD203B41FA5}">
                      <a16:colId xmlns:a16="http://schemas.microsoft.com/office/drawing/2014/main" val="1208610585"/>
                    </a:ext>
                  </a:extLst>
                </a:gridCol>
              </a:tblGrid>
              <a:tr h="28277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번호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이름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기능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/>
                </a:tc>
                <a:extLst>
                  <a:ext uri="{0D108BD9-81ED-4DB2-BD59-A6C34878D82A}">
                    <a16:rowId xmlns:a16="http://schemas.microsoft.com/office/drawing/2014/main" val="1027497312"/>
                  </a:ext>
                </a:extLst>
              </a:tr>
              <a:tr h="22072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고정 홀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함체에 나사를 이용해 고정 할 수 있도록 하는 홀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4222291269"/>
                  </a:ext>
                </a:extLst>
              </a:tr>
              <a:tr h="606766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②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전원</a:t>
                      </a:r>
                      <a:r>
                        <a:rPr lang="en-US" sz="900" kern="100">
                          <a:effectLst/>
                        </a:rPr>
                        <a:t>(POWER)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전원을 공급받는 포트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DC +12V </a:t>
                      </a:r>
                      <a:r>
                        <a:rPr lang="ko-KR" sz="900" kern="100">
                          <a:effectLst/>
                        </a:rPr>
                        <a:t>전원을 사용하며 자체 소모전류는 최대</a:t>
                      </a:r>
                      <a:r>
                        <a:rPr lang="en-US" sz="900" kern="100">
                          <a:effectLst/>
                        </a:rPr>
                        <a:t> 2A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리더 및</a:t>
                      </a:r>
                      <a:r>
                        <a:rPr lang="en-US" sz="900" kern="100">
                          <a:effectLst/>
                        </a:rPr>
                        <a:t> Lock/</a:t>
                      </a:r>
                      <a:r>
                        <a:rPr lang="ko-KR" sz="900" kern="100">
                          <a:effectLst/>
                        </a:rPr>
                        <a:t>알람 전원 제외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4114382980"/>
                  </a:ext>
                </a:extLst>
              </a:tr>
              <a:tr h="910149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 kern="100">
                          <a:effectLst/>
                        </a:rPr>
                        <a:t>D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출입문 관련</a:t>
                      </a:r>
                      <a:endParaRPr lang="en-US" altLang="ko-KR" sz="900" kern="100">
                        <a:effectLst/>
                      </a:endParaRPr>
                    </a:p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 연결 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출입문 제어장치 연결 포트</a:t>
                      </a:r>
                    </a:p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릴레이 출력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문 열림 버튼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문 상태 센서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리더 연결 포트로 구성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D8X : d1 ~ d8    (8</a:t>
                      </a:r>
                      <a:r>
                        <a:rPr lang="ko-KR" sz="900" kern="100">
                          <a:effectLst/>
                        </a:rPr>
                        <a:t>개의 출입문 제어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1975532261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③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리더 연결 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출입문 리더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Wiegand Type </a:t>
                      </a:r>
                      <a:r>
                        <a:rPr lang="ko-KR" sz="900" kern="100">
                          <a:effectLst/>
                        </a:rPr>
                        <a:t>리더 입력 포트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리더 </a:t>
                      </a:r>
                      <a:r>
                        <a:rPr lang="en-US" sz="900" kern="100">
                          <a:effectLst/>
                        </a:rPr>
                        <a:t>LED </a:t>
                      </a:r>
                      <a:r>
                        <a:rPr lang="ko-KR" sz="900" kern="100">
                          <a:effectLst/>
                        </a:rPr>
                        <a:t>및 </a:t>
                      </a:r>
                      <a:r>
                        <a:rPr lang="ko-KR" sz="900" kern="100" err="1">
                          <a:effectLst/>
                        </a:rPr>
                        <a:t>부저</a:t>
                      </a:r>
                      <a:r>
                        <a:rPr lang="ko-KR" sz="900" kern="100">
                          <a:effectLst/>
                        </a:rPr>
                        <a:t> 제어 출력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리더 </a:t>
                      </a:r>
                      <a:r>
                        <a:rPr lang="ko-KR" sz="900" kern="100" err="1">
                          <a:effectLst/>
                        </a:rPr>
                        <a:t>템퍼</a:t>
                      </a:r>
                      <a:r>
                        <a:rPr lang="ko-KR" sz="900" kern="100">
                          <a:effectLst/>
                        </a:rPr>
                        <a:t> 입력 지원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747915035"/>
                  </a:ext>
                </a:extLst>
              </a:tr>
              <a:tr h="606766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④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EXIT </a:t>
                      </a:r>
                      <a:r>
                        <a:rPr lang="ko-KR" sz="900" kern="100">
                          <a:effectLst/>
                        </a:rPr>
                        <a:t>버튼</a:t>
                      </a:r>
                      <a:r>
                        <a:rPr lang="en-US" sz="900" kern="100">
                          <a:effectLst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sz="900" kern="100" err="1">
                          <a:effectLst/>
                        </a:rPr>
                        <a:t>문열림센서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D8X_N2 : ON/OFF/SHORT/CUT </a:t>
                      </a:r>
                      <a:r>
                        <a:rPr lang="ko-KR" sz="900" kern="100">
                          <a:effectLst/>
                        </a:rPr>
                        <a:t>입력을 지원</a:t>
                      </a:r>
                      <a:r>
                        <a:rPr lang="en-US" sz="900" kern="100">
                          <a:effectLst/>
                        </a:rPr>
                        <a:t> (4 </a:t>
                      </a:r>
                      <a:r>
                        <a:rPr lang="ko-KR" sz="900" kern="100">
                          <a:effectLst/>
                        </a:rPr>
                        <a:t>상태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</a:p>
                    <a:p>
                      <a:pPr algn="just" latinLnBrk="1"/>
                      <a:r>
                        <a:rPr lang="en-US" altLang="ko-KR" sz="900" kern="100">
                          <a:effectLst/>
                        </a:rPr>
                        <a:t>Dry Contact </a:t>
                      </a:r>
                      <a:r>
                        <a:rPr lang="ko-KR" altLang="en-US" sz="900" kern="100">
                          <a:effectLst/>
                        </a:rPr>
                        <a:t>입력 지원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일반 센서 입력으로 사용 가능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1875198043"/>
                  </a:ext>
                </a:extLst>
              </a:tr>
              <a:tr h="30338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⑤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릴레이 출력 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출입문 잠금장치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출입문</a:t>
                      </a:r>
                      <a:r>
                        <a:rPr lang="en-US" sz="900" kern="100">
                          <a:effectLst/>
                        </a:rPr>
                        <a:t> Lock </a:t>
                      </a:r>
                      <a:r>
                        <a:rPr lang="ko-KR" sz="900" kern="100">
                          <a:effectLst/>
                        </a:rPr>
                        <a:t>열림 출력을 발생하는 포트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Form-C Type (NO, COM, NC)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1296654565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⑥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확장 입력 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ON/OFF </a:t>
                      </a:r>
                      <a:r>
                        <a:rPr lang="ko-KR" sz="900" kern="100">
                          <a:effectLst/>
                        </a:rPr>
                        <a:t>입력을 지원하는 입력 포트</a:t>
                      </a:r>
                      <a:r>
                        <a:rPr lang="en-US" sz="900" kern="100">
                          <a:effectLst/>
                        </a:rPr>
                        <a:t> (2 </a:t>
                      </a:r>
                      <a:r>
                        <a:rPr lang="ko-KR" sz="900" kern="100">
                          <a:effectLst/>
                        </a:rPr>
                        <a:t>상태 입력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Dry Contact </a:t>
                      </a:r>
                      <a:r>
                        <a:rPr lang="ko-KR" sz="900" kern="100">
                          <a:effectLst/>
                        </a:rPr>
                        <a:t>입력 지원</a:t>
                      </a:r>
                    </a:p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일반 센서 및 도어 센서 입력으로 사용 가능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3281901164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⑦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RS485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입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출력 확장보드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입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출력 확장보드와 통신을 수행 할 때 사용되는 </a:t>
                      </a:r>
                      <a:r>
                        <a:rPr lang="en-US" sz="900" kern="100">
                          <a:effectLst/>
                        </a:rPr>
                        <a:t>RS485 </a:t>
                      </a:r>
                      <a:r>
                        <a:rPr lang="ko-KR" sz="900" kern="100">
                          <a:effectLst/>
                        </a:rPr>
                        <a:t>연결 포트</a:t>
                      </a: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4157251406"/>
                  </a:ext>
                </a:extLst>
              </a:tr>
              <a:tr h="30338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⑧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RJ45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(Ethernet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PC</a:t>
                      </a:r>
                      <a:r>
                        <a:rPr lang="ko-KR" sz="900" kern="100">
                          <a:effectLst/>
                        </a:rPr>
                        <a:t>와의 통신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컨트롤러간 통신을 수행 할 때 사용되는</a:t>
                      </a:r>
                      <a:r>
                        <a:rPr lang="en-US" sz="900" kern="100">
                          <a:effectLst/>
                        </a:rPr>
                        <a:t> TCP/IP </a:t>
                      </a:r>
                      <a:r>
                        <a:rPr lang="ko-KR" sz="900" kern="100">
                          <a:effectLst/>
                        </a:rPr>
                        <a:t>연결 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3376593732"/>
                  </a:ext>
                </a:extLst>
              </a:tr>
              <a:tr h="303383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⑨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외부</a:t>
                      </a:r>
                      <a:r>
                        <a:rPr lang="en-US" sz="900" kern="100">
                          <a:effectLst/>
                        </a:rPr>
                        <a:t> LED </a:t>
                      </a:r>
                      <a:r>
                        <a:rPr lang="ko-KR" sz="900" kern="100">
                          <a:effectLst/>
                        </a:rPr>
                        <a:t>출력 포트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전원</a:t>
                      </a:r>
                      <a:r>
                        <a:rPr lang="en-US" sz="900" kern="100">
                          <a:effectLst/>
                        </a:rPr>
                        <a:t>/ACU </a:t>
                      </a:r>
                      <a:r>
                        <a:rPr lang="ko-KR" sz="900" kern="100">
                          <a:effectLst/>
                        </a:rPr>
                        <a:t>상태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통신상태 등을 표시하는 외부</a:t>
                      </a:r>
                      <a:r>
                        <a:rPr lang="en-US" sz="900" kern="100">
                          <a:effectLst/>
                        </a:rPr>
                        <a:t> LED </a:t>
                      </a:r>
                      <a:r>
                        <a:rPr lang="ko-KR" sz="900" kern="100">
                          <a:effectLst/>
                        </a:rPr>
                        <a:t>출력 포트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출력 전압</a:t>
                      </a:r>
                      <a:r>
                        <a:rPr lang="en-US" sz="900" kern="100">
                          <a:effectLst/>
                        </a:rPr>
                        <a:t> / </a:t>
                      </a:r>
                      <a:r>
                        <a:rPr lang="ko-KR" sz="900" kern="100">
                          <a:effectLst/>
                        </a:rPr>
                        <a:t>전류</a:t>
                      </a:r>
                      <a:r>
                        <a:rPr lang="en-US" sz="900" kern="100">
                          <a:effectLst/>
                        </a:rPr>
                        <a:t> : 5V / 50mA)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3031173499"/>
                  </a:ext>
                </a:extLst>
              </a:tr>
              <a:tr h="18452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⑩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장비 초기화 스위치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 dirty="0">
                          <a:effectLst/>
                        </a:rPr>
                        <a:t>ID/EVENT/</a:t>
                      </a:r>
                      <a:r>
                        <a:rPr lang="ko-KR" sz="900" kern="100" dirty="0">
                          <a:effectLst/>
                        </a:rPr>
                        <a:t>각종 정보</a:t>
                      </a:r>
                      <a:r>
                        <a:rPr lang="en-US" sz="900" kern="100" dirty="0">
                          <a:effectLst/>
                        </a:rPr>
                        <a:t>/</a:t>
                      </a:r>
                      <a:r>
                        <a:rPr lang="ko-KR" sz="900" kern="100" dirty="0">
                          <a:effectLst/>
                        </a:rPr>
                        <a:t>네트웍 정보를 초기화 하는 외부 스위치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811" marR="60811" marT="0" marB="0" anchor="ctr"/>
                </a:tc>
                <a:extLst>
                  <a:ext uri="{0D108BD9-81ED-4DB2-BD59-A6C34878D82A}">
                    <a16:rowId xmlns:a16="http://schemas.microsoft.com/office/drawing/2014/main" val="1766198278"/>
                  </a:ext>
                </a:extLst>
              </a:tr>
            </a:tbl>
          </a:graphicData>
        </a:graphic>
      </p:graphicFrame>
      <p:pic>
        <p:nvPicPr>
          <p:cNvPr id="4" name="Picture 37">
            <a:extLst>
              <a:ext uri="{FF2B5EF4-FFF2-40B4-BE49-F238E27FC236}">
                <a16:creationId xmlns:a16="http://schemas.microsoft.com/office/drawing/2014/main" id="{B5B727A9-6B58-D192-6E77-775EFAC4A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8207" y="1523843"/>
            <a:ext cx="3747631" cy="33672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7585FA-8C84-87F1-2E5A-5C82B6F7769A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32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확장보드 구조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AE16</a:t>
            </a:r>
            <a:endParaRPr kumimoji="0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94A90F-07AD-5104-D8D9-E58FBF862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73" y="1778951"/>
            <a:ext cx="3968938" cy="3260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D5BC5C5-7304-9058-F3D1-3679AF5F0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254156"/>
              </p:ext>
            </p:extLst>
          </p:nvPr>
        </p:nvGraphicFramePr>
        <p:xfrm>
          <a:off x="3750196" y="1464197"/>
          <a:ext cx="5290998" cy="359546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92599">
                  <a:extLst>
                    <a:ext uri="{9D8B030D-6E8A-4147-A177-3AD203B41FA5}">
                      <a16:colId xmlns:a16="http://schemas.microsoft.com/office/drawing/2014/main" val="3629839134"/>
                    </a:ext>
                  </a:extLst>
                </a:gridCol>
                <a:gridCol w="1337818">
                  <a:extLst>
                    <a:ext uri="{9D8B030D-6E8A-4147-A177-3AD203B41FA5}">
                      <a16:colId xmlns:a16="http://schemas.microsoft.com/office/drawing/2014/main" val="554721364"/>
                    </a:ext>
                  </a:extLst>
                </a:gridCol>
                <a:gridCol w="3560581">
                  <a:extLst>
                    <a:ext uri="{9D8B030D-6E8A-4147-A177-3AD203B41FA5}">
                      <a16:colId xmlns:a16="http://schemas.microsoft.com/office/drawing/2014/main" val="533666604"/>
                    </a:ext>
                  </a:extLst>
                </a:gridCol>
              </a:tblGrid>
              <a:tr h="21026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번호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 dirty="0">
                          <a:effectLst/>
                        </a:rPr>
                        <a:t>이름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기능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8876336"/>
                  </a:ext>
                </a:extLst>
              </a:tr>
              <a:tr h="23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고정 홀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900" kern="100" err="1">
                          <a:effectLst/>
                        </a:rPr>
                        <a:t>함체에</a:t>
                      </a:r>
                      <a:r>
                        <a:rPr lang="ko-KR" sz="900" kern="100">
                          <a:effectLst/>
                        </a:rPr>
                        <a:t> 나사를 이용해 고정 할 수 있도록 하는 홀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6897184"/>
                  </a:ext>
                </a:extLst>
              </a:tr>
              <a:tr h="84104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②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전원</a:t>
                      </a:r>
                      <a:r>
                        <a:rPr lang="en-US" sz="900" kern="100">
                          <a:effectLst/>
                        </a:rPr>
                        <a:t>(POWER)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900" kern="100">
                          <a:effectLst/>
                        </a:rPr>
                        <a:t>전원을 공급받는 포트</a:t>
                      </a: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</a:endParaRP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DC +12V </a:t>
                      </a:r>
                      <a:r>
                        <a:rPr lang="ko-KR" sz="900" kern="100">
                          <a:effectLst/>
                        </a:rPr>
                        <a:t>전원을 사용하며 자체 소모전류는 최대 </a:t>
                      </a:r>
                      <a:r>
                        <a:rPr lang="en-US" sz="900" kern="100">
                          <a:effectLst/>
                        </a:rPr>
                        <a:t>1A</a:t>
                      </a:r>
                      <a:endParaRPr lang="ko-KR" sz="900" kern="100">
                        <a:effectLst/>
                      </a:endParaRP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외부 연결되는 입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출력 장치 전원 제외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3569533"/>
                  </a:ext>
                </a:extLst>
              </a:tr>
              <a:tr h="63078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④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입력장치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버튼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센서 등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900" kern="100">
                          <a:effectLst/>
                        </a:rPr>
                        <a:t>ON/OFF/SHORT/CUT </a:t>
                      </a:r>
                      <a:r>
                        <a:rPr lang="ko-KR" sz="900" kern="100">
                          <a:effectLst/>
                        </a:rPr>
                        <a:t>입력을 지원 </a:t>
                      </a:r>
                      <a:r>
                        <a:rPr lang="en-US" sz="900" kern="100">
                          <a:effectLst/>
                        </a:rPr>
                        <a:t>(4 </a:t>
                      </a:r>
                      <a:r>
                        <a:rPr lang="ko-KR" sz="900" kern="100">
                          <a:effectLst/>
                        </a:rPr>
                        <a:t>상태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별도의 외부 저항 연결 필요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Dry Contact </a:t>
                      </a:r>
                      <a:r>
                        <a:rPr lang="ko-KR" sz="900" kern="100">
                          <a:effectLst/>
                        </a:rPr>
                        <a:t>입력 지원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9589717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확장 입력 포트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900" kern="100">
                          <a:effectLst/>
                        </a:rPr>
                        <a:t>ON/OFF </a:t>
                      </a:r>
                      <a:r>
                        <a:rPr lang="ko-KR" sz="900" kern="100">
                          <a:effectLst/>
                        </a:rPr>
                        <a:t>입력을 지원하는 입력 포트</a:t>
                      </a:r>
                      <a:r>
                        <a:rPr lang="en-US" sz="900" kern="100">
                          <a:effectLst/>
                        </a:rPr>
                        <a:t> (2 </a:t>
                      </a:r>
                      <a:r>
                        <a:rPr lang="ko-KR" sz="900" kern="100">
                          <a:effectLst/>
                        </a:rPr>
                        <a:t>상태 입력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Dry Contact </a:t>
                      </a:r>
                      <a:r>
                        <a:rPr lang="ko-KR" sz="900" kern="100">
                          <a:effectLst/>
                        </a:rPr>
                        <a:t>입력 지원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2102106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⑦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RS485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입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출력 확장보드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900" kern="100">
                          <a:effectLst/>
                        </a:rPr>
                        <a:t>ACU(</a:t>
                      </a:r>
                      <a:r>
                        <a:rPr lang="en-US" sz="900" kern="100" err="1">
                          <a:effectLst/>
                        </a:rPr>
                        <a:t>DnX</a:t>
                      </a:r>
                      <a:r>
                        <a:rPr lang="en-US" sz="900" kern="100">
                          <a:effectLst/>
                        </a:rPr>
                        <a:t>, DnX_N2)</a:t>
                      </a:r>
                      <a:r>
                        <a:rPr lang="ko-KR" sz="900" kern="100">
                          <a:effectLst/>
                        </a:rPr>
                        <a:t>보드와 통신을 수행 할 때 사용되는 </a:t>
                      </a:r>
                      <a:r>
                        <a:rPr lang="en-US" sz="900" kern="100">
                          <a:effectLst/>
                        </a:rPr>
                        <a:t>RS485</a:t>
                      </a: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 </a:t>
                      </a:r>
                      <a:r>
                        <a:rPr lang="ko-KR" sz="900" kern="100">
                          <a:effectLst/>
                        </a:rPr>
                        <a:t>연결 포트 </a:t>
                      </a:r>
                      <a:r>
                        <a:rPr lang="en-US" sz="900" kern="100">
                          <a:effectLst/>
                        </a:rPr>
                        <a:t>(2</a:t>
                      </a:r>
                      <a:r>
                        <a:rPr lang="ko-KR" sz="900" kern="100">
                          <a:effectLst/>
                        </a:rPr>
                        <a:t>포트 모두 동일 동작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24460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⑨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외부</a:t>
                      </a:r>
                      <a:r>
                        <a:rPr lang="en-US" sz="900" kern="100">
                          <a:effectLst/>
                        </a:rPr>
                        <a:t> LED </a:t>
                      </a:r>
                      <a:r>
                        <a:rPr lang="ko-KR" sz="900" kern="100">
                          <a:effectLst/>
                        </a:rPr>
                        <a:t>출력 포트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900" kern="100">
                          <a:effectLst/>
                        </a:rPr>
                        <a:t>전원</a:t>
                      </a:r>
                      <a:r>
                        <a:rPr lang="en-US" sz="900" kern="100">
                          <a:effectLst/>
                        </a:rPr>
                        <a:t>/ACU </a:t>
                      </a:r>
                      <a:r>
                        <a:rPr lang="ko-KR" sz="900" kern="100">
                          <a:effectLst/>
                        </a:rPr>
                        <a:t>상태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통신상태 등을 표시하는 외부</a:t>
                      </a:r>
                      <a:r>
                        <a:rPr lang="en-US" sz="900" kern="100">
                          <a:effectLst/>
                        </a:rPr>
                        <a:t> LED </a:t>
                      </a:r>
                      <a:r>
                        <a:rPr lang="ko-KR" sz="900" kern="100">
                          <a:effectLst/>
                        </a:rPr>
                        <a:t>출력 포트</a:t>
                      </a: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출력 전압</a:t>
                      </a:r>
                      <a:r>
                        <a:rPr lang="en-US" sz="900" kern="100">
                          <a:effectLst/>
                        </a:rPr>
                        <a:t> / </a:t>
                      </a:r>
                      <a:r>
                        <a:rPr lang="ko-KR" sz="900" kern="100">
                          <a:effectLst/>
                        </a:rPr>
                        <a:t>전류</a:t>
                      </a:r>
                      <a:r>
                        <a:rPr lang="en-US" sz="900" kern="100">
                          <a:effectLst/>
                        </a:rPr>
                        <a:t> : 5V / 50mA)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8831358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BOARD ID </a:t>
                      </a:r>
                      <a:r>
                        <a:rPr lang="ko-KR" sz="900" kern="100">
                          <a:effectLst/>
                        </a:rPr>
                        <a:t>및</a:t>
                      </a:r>
                      <a:r>
                        <a:rPr lang="en-US" sz="900" kern="100">
                          <a:effectLst/>
                        </a:rPr>
                        <a:t> BAUD RATE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 </a:t>
                      </a:r>
                      <a:r>
                        <a:rPr lang="ko-KR" sz="900" kern="100">
                          <a:effectLst/>
                        </a:rPr>
                        <a:t>설정 스위치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900" kern="100" dirty="0">
                          <a:effectLst/>
                        </a:rPr>
                        <a:t>RS485 </a:t>
                      </a:r>
                      <a:r>
                        <a:rPr lang="ko-KR" sz="900" kern="100" dirty="0">
                          <a:effectLst/>
                        </a:rPr>
                        <a:t>통신을 위한 </a:t>
                      </a:r>
                      <a:r>
                        <a:rPr lang="en-US" sz="900" kern="100" dirty="0">
                          <a:effectLst/>
                        </a:rPr>
                        <a:t>BOARD ID </a:t>
                      </a:r>
                      <a:r>
                        <a:rPr lang="ko-KR" sz="900" kern="100" dirty="0">
                          <a:effectLst/>
                        </a:rPr>
                        <a:t>및 </a:t>
                      </a:r>
                      <a:r>
                        <a:rPr lang="en-US" sz="900" kern="100" dirty="0">
                          <a:effectLst/>
                        </a:rPr>
                        <a:t>BAUD RATE</a:t>
                      </a:r>
                      <a:r>
                        <a:rPr lang="ko-KR" sz="900" kern="100" dirty="0">
                          <a:effectLst/>
                        </a:rPr>
                        <a:t>를 설정하는 스위치</a:t>
                      </a:r>
                      <a:endParaRPr lang="ko-KR" sz="9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369627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30D06A2-D226-F234-A3BE-857EB31FC79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6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FC8B88-29B0-181A-6AB9-530524BF1956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확장보드 구조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0418D29-F7B8-41EC-4CD2-8233559908E8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RE16</a:t>
            </a:r>
            <a:endParaRPr kumimoji="0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4780D99-174A-B776-188E-C0CF55F78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415048"/>
              </p:ext>
            </p:extLst>
          </p:nvPr>
        </p:nvGraphicFramePr>
        <p:xfrm>
          <a:off x="3750196" y="1464197"/>
          <a:ext cx="5290998" cy="359546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92599">
                  <a:extLst>
                    <a:ext uri="{9D8B030D-6E8A-4147-A177-3AD203B41FA5}">
                      <a16:colId xmlns:a16="http://schemas.microsoft.com/office/drawing/2014/main" val="3629839134"/>
                    </a:ext>
                  </a:extLst>
                </a:gridCol>
                <a:gridCol w="1337818">
                  <a:extLst>
                    <a:ext uri="{9D8B030D-6E8A-4147-A177-3AD203B41FA5}">
                      <a16:colId xmlns:a16="http://schemas.microsoft.com/office/drawing/2014/main" val="554721364"/>
                    </a:ext>
                  </a:extLst>
                </a:gridCol>
                <a:gridCol w="3560581">
                  <a:extLst>
                    <a:ext uri="{9D8B030D-6E8A-4147-A177-3AD203B41FA5}">
                      <a16:colId xmlns:a16="http://schemas.microsoft.com/office/drawing/2014/main" val="533666604"/>
                    </a:ext>
                  </a:extLst>
                </a:gridCol>
              </a:tblGrid>
              <a:tr h="21026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번호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이름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기능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8876336"/>
                  </a:ext>
                </a:extLst>
              </a:tr>
              <a:tr h="231287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고정 홀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900" kern="100" err="1">
                          <a:effectLst/>
                        </a:rPr>
                        <a:t>함체에</a:t>
                      </a:r>
                      <a:r>
                        <a:rPr lang="ko-KR" sz="900" kern="100">
                          <a:effectLst/>
                        </a:rPr>
                        <a:t> 나사를 이용해 고정 할 수 있도록 하는 홀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6897184"/>
                  </a:ext>
                </a:extLst>
              </a:tr>
              <a:tr h="84104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②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 dirty="0">
                          <a:effectLst/>
                        </a:rPr>
                        <a:t>전원</a:t>
                      </a:r>
                      <a:r>
                        <a:rPr lang="en-US" sz="900" kern="100" dirty="0">
                          <a:effectLst/>
                        </a:rPr>
                        <a:t>(POWER) </a:t>
                      </a:r>
                      <a:r>
                        <a:rPr lang="ko-KR" sz="900" kern="100" dirty="0">
                          <a:effectLst/>
                        </a:rPr>
                        <a:t>포트</a:t>
                      </a:r>
                      <a:endParaRPr lang="ko-KR" sz="9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900" kern="100">
                          <a:effectLst/>
                        </a:rPr>
                        <a:t>전원을 공급받는 포트</a:t>
                      </a: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</a:endParaRP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DC +12V </a:t>
                      </a:r>
                      <a:r>
                        <a:rPr lang="ko-KR" sz="900" kern="100">
                          <a:effectLst/>
                        </a:rPr>
                        <a:t>전원을 사용하며 자체 소모전류는 최대 </a:t>
                      </a:r>
                      <a:r>
                        <a:rPr lang="en-US" sz="900" kern="100">
                          <a:effectLst/>
                        </a:rPr>
                        <a:t>1A</a:t>
                      </a:r>
                      <a:endParaRPr lang="ko-KR" sz="900" kern="100">
                        <a:effectLst/>
                      </a:endParaRP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외부 연결되는 입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출력 장치 전원 제외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3569533"/>
                  </a:ext>
                </a:extLst>
              </a:tr>
              <a:tr h="630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>
                          <a:solidFill>
                            <a:schemeClr val="lt1"/>
                          </a:solidFill>
                          <a:effectLst/>
                        </a:rPr>
                        <a:t>⑤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00">
                          <a:effectLst/>
                        </a:rPr>
                        <a:t>릴레이 출력 포트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altLang="en-US" sz="900" kern="100">
                          <a:effectLst/>
                        </a:rPr>
                        <a:t>잠금장치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altLang="en-US" sz="900" kern="100" err="1">
                          <a:effectLst/>
                        </a:rPr>
                        <a:t>알람장치</a:t>
                      </a:r>
                      <a:r>
                        <a:rPr lang="ko-KR" sz="900" kern="100">
                          <a:effectLst/>
                        </a:rPr>
                        <a:t> 등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kern="100">
                          <a:effectLst/>
                        </a:rPr>
                        <a:t>릴레이 출력을 발생하는 포트 </a:t>
                      </a:r>
                      <a:r>
                        <a:rPr lang="en-US" altLang="ko-KR" sz="900" kern="100">
                          <a:effectLst/>
                        </a:rPr>
                        <a:t>(12V / 1A)</a:t>
                      </a:r>
                    </a:p>
                    <a:p>
                      <a:pPr algn="l" latinLnBrk="1"/>
                      <a:r>
                        <a:rPr lang="en-US" altLang="ko-KR" sz="900" kern="100">
                          <a:effectLst/>
                        </a:rPr>
                        <a:t>Form-C Type (NO, COM, NC)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9589717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확장 입력 포트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900" kern="100">
                          <a:effectLst/>
                        </a:rPr>
                        <a:t>ON/OFF </a:t>
                      </a:r>
                      <a:r>
                        <a:rPr lang="ko-KR" sz="900" kern="100">
                          <a:effectLst/>
                        </a:rPr>
                        <a:t>입력을 지원하는 입력 포트</a:t>
                      </a:r>
                      <a:r>
                        <a:rPr lang="en-US" sz="900" kern="100">
                          <a:effectLst/>
                        </a:rPr>
                        <a:t> (2 </a:t>
                      </a:r>
                      <a:r>
                        <a:rPr lang="ko-KR" sz="900" kern="100">
                          <a:effectLst/>
                        </a:rPr>
                        <a:t>상태 입력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</a:endParaRP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Dry Contact </a:t>
                      </a:r>
                      <a:r>
                        <a:rPr lang="ko-KR" sz="900" kern="100">
                          <a:effectLst/>
                        </a:rPr>
                        <a:t>입력 지원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2102106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⑦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RS485 </a:t>
                      </a:r>
                      <a:r>
                        <a:rPr lang="ko-KR" sz="900" kern="100">
                          <a:effectLst/>
                        </a:rPr>
                        <a:t>포트</a:t>
                      </a:r>
                    </a:p>
                    <a:p>
                      <a:pPr algn="ctr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입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출력 확장보드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900" kern="100">
                          <a:effectLst/>
                        </a:rPr>
                        <a:t>ACU(</a:t>
                      </a:r>
                      <a:r>
                        <a:rPr lang="en-US" sz="900" kern="100" err="1">
                          <a:effectLst/>
                        </a:rPr>
                        <a:t>DnX</a:t>
                      </a:r>
                      <a:r>
                        <a:rPr lang="en-US" sz="900" kern="100">
                          <a:effectLst/>
                        </a:rPr>
                        <a:t>, DnX_N2)</a:t>
                      </a:r>
                      <a:r>
                        <a:rPr lang="ko-KR" sz="900" kern="100">
                          <a:effectLst/>
                        </a:rPr>
                        <a:t>보드와 통신을 수행 할 때 사용되는 </a:t>
                      </a:r>
                      <a:r>
                        <a:rPr lang="en-US" sz="900" kern="100">
                          <a:effectLst/>
                        </a:rPr>
                        <a:t>RS485</a:t>
                      </a: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 </a:t>
                      </a:r>
                      <a:r>
                        <a:rPr lang="ko-KR" sz="900" kern="100">
                          <a:effectLst/>
                        </a:rPr>
                        <a:t>연결 포트 </a:t>
                      </a:r>
                      <a:r>
                        <a:rPr lang="en-US" sz="900" kern="100">
                          <a:effectLst/>
                        </a:rPr>
                        <a:t>(2</a:t>
                      </a:r>
                      <a:r>
                        <a:rPr lang="ko-KR" sz="900" kern="100">
                          <a:effectLst/>
                        </a:rPr>
                        <a:t>포트 모두 동일 동작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24460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⑨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900" kern="100">
                          <a:effectLst/>
                        </a:rPr>
                        <a:t>외부</a:t>
                      </a:r>
                      <a:r>
                        <a:rPr lang="en-US" sz="900" kern="100">
                          <a:effectLst/>
                        </a:rPr>
                        <a:t> LED </a:t>
                      </a:r>
                      <a:r>
                        <a:rPr lang="ko-KR" sz="900" kern="100">
                          <a:effectLst/>
                        </a:rPr>
                        <a:t>출력 포트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900" kern="100">
                          <a:effectLst/>
                        </a:rPr>
                        <a:t>전원</a:t>
                      </a:r>
                      <a:r>
                        <a:rPr lang="en-US" sz="900" kern="100">
                          <a:effectLst/>
                        </a:rPr>
                        <a:t>/ACU </a:t>
                      </a:r>
                      <a:r>
                        <a:rPr lang="ko-KR" sz="900" kern="100">
                          <a:effectLst/>
                        </a:rPr>
                        <a:t>상태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통신상태 등을 표시하는 외부</a:t>
                      </a:r>
                      <a:r>
                        <a:rPr lang="en-US" sz="900" kern="100">
                          <a:effectLst/>
                        </a:rPr>
                        <a:t> LED </a:t>
                      </a:r>
                      <a:r>
                        <a:rPr lang="ko-KR" sz="900" kern="100">
                          <a:effectLst/>
                        </a:rPr>
                        <a:t>출력 포트</a:t>
                      </a:r>
                    </a:p>
                    <a:p>
                      <a:pPr algn="l" latinLnBrk="1"/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출력 전압</a:t>
                      </a:r>
                      <a:r>
                        <a:rPr lang="en-US" sz="900" kern="100">
                          <a:effectLst/>
                        </a:rPr>
                        <a:t> / </a:t>
                      </a:r>
                      <a:r>
                        <a:rPr lang="ko-KR" sz="900" kern="100">
                          <a:effectLst/>
                        </a:rPr>
                        <a:t>전류</a:t>
                      </a:r>
                      <a:r>
                        <a:rPr lang="en-US" sz="900" kern="100">
                          <a:effectLst/>
                        </a:rPr>
                        <a:t> : 5V / 50mA)</a:t>
                      </a:r>
                      <a:endParaRPr lang="ko-KR" sz="9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8831358"/>
                  </a:ext>
                </a:extLst>
              </a:tr>
              <a:tr h="42052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100" kern="100">
                          <a:effectLst/>
                        </a:rPr>
                        <a:t>⑩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900" kern="100" dirty="0">
                          <a:effectLst/>
                        </a:rPr>
                        <a:t>BOARD ID </a:t>
                      </a:r>
                      <a:r>
                        <a:rPr lang="ko-KR" sz="900" kern="100" dirty="0">
                          <a:effectLst/>
                        </a:rPr>
                        <a:t>및</a:t>
                      </a:r>
                      <a:r>
                        <a:rPr lang="en-US" sz="900" kern="100" dirty="0">
                          <a:effectLst/>
                        </a:rPr>
                        <a:t> BAUD RATE</a:t>
                      </a:r>
                    </a:p>
                    <a:p>
                      <a:pPr algn="ctr" latinLnBrk="1"/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ko-KR" sz="900" kern="100" dirty="0">
                          <a:effectLst/>
                        </a:rPr>
                        <a:t>설정 스위치</a:t>
                      </a:r>
                      <a:endParaRPr lang="ko-KR" sz="9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900" kern="100" dirty="0">
                          <a:effectLst/>
                        </a:rPr>
                        <a:t>RS485 </a:t>
                      </a:r>
                      <a:r>
                        <a:rPr lang="ko-KR" sz="900" kern="100" dirty="0">
                          <a:effectLst/>
                        </a:rPr>
                        <a:t>통신을 위한 </a:t>
                      </a:r>
                      <a:r>
                        <a:rPr lang="en-US" sz="900" kern="100" dirty="0">
                          <a:effectLst/>
                        </a:rPr>
                        <a:t>BOARD ID </a:t>
                      </a:r>
                      <a:r>
                        <a:rPr lang="ko-KR" sz="900" kern="100" dirty="0">
                          <a:effectLst/>
                        </a:rPr>
                        <a:t>및 </a:t>
                      </a:r>
                      <a:r>
                        <a:rPr lang="en-US" sz="900" kern="100" dirty="0">
                          <a:effectLst/>
                        </a:rPr>
                        <a:t>BAUD RATE</a:t>
                      </a:r>
                      <a:r>
                        <a:rPr lang="ko-KR" sz="900" kern="100" dirty="0">
                          <a:effectLst/>
                        </a:rPr>
                        <a:t>를 설정하는 스위치</a:t>
                      </a:r>
                      <a:endParaRPr lang="ko-KR" sz="9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369627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73C1081-1A9E-902E-5191-DBDA701FA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077" y="1776240"/>
            <a:ext cx="3968941" cy="33055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DFF836-CA95-DE02-3680-FA811E00A6DF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25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IRD2M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IRD4M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CABLE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구조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IRD2M / IRD4M</a:t>
            </a:r>
            <a:endParaRPr kumimoji="0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0587F7B-AB6F-7149-F8DA-80077061B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64343"/>
              </p:ext>
            </p:extLst>
          </p:nvPr>
        </p:nvGraphicFramePr>
        <p:xfrm>
          <a:off x="4278609" y="1402562"/>
          <a:ext cx="4503543" cy="381140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31542">
                  <a:extLst>
                    <a:ext uri="{9D8B030D-6E8A-4147-A177-3AD203B41FA5}">
                      <a16:colId xmlns:a16="http://schemas.microsoft.com/office/drawing/2014/main" val="3609415188"/>
                    </a:ext>
                  </a:extLst>
                </a:gridCol>
                <a:gridCol w="1048795">
                  <a:extLst>
                    <a:ext uri="{9D8B030D-6E8A-4147-A177-3AD203B41FA5}">
                      <a16:colId xmlns:a16="http://schemas.microsoft.com/office/drawing/2014/main" val="2834786969"/>
                    </a:ext>
                  </a:extLst>
                </a:gridCol>
                <a:gridCol w="1441035">
                  <a:extLst>
                    <a:ext uri="{9D8B030D-6E8A-4147-A177-3AD203B41FA5}">
                      <a16:colId xmlns:a16="http://schemas.microsoft.com/office/drawing/2014/main" val="4258407877"/>
                    </a:ext>
                  </a:extLst>
                </a:gridCol>
                <a:gridCol w="1682171">
                  <a:extLst>
                    <a:ext uri="{9D8B030D-6E8A-4147-A177-3AD203B41FA5}">
                      <a16:colId xmlns:a16="http://schemas.microsoft.com/office/drawing/2014/main" val="1413083014"/>
                    </a:ext>
                  </a:extLst>
                </a:gridCol>
              </a:tblGrid>
              <a:tr h="276801">
                <a:tc rowSpan="2" gridSpan="2"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PIN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English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ko-KR" sz="900">
                          <a:effectLst/>
                        </a:rPr>
                        <a:t>한국어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5172160"/>
                  </a:ext>
                </a:extLst>
              </a:tr>
              <a:tr h="21300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Color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ko-KR" sz="900">
                          <a:effectLst/>
                        </a:rPr>
                        <a:t>색상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1458077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1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PWR +VDC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Red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빨간색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6901140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2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PWR GND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 dirty="0">
                          <a:effectLst/>
                        </a:rPr>
                        <a:t>Black </a:t>
                      </a:r>
                      <a:endParaRPr lang="ko-KR" sz="1100" dirty="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 err="1">
                          <a:effectLst/>
                        </a:rPr>
                        <a:t>검은색</a:t>
                      </a:r>
                      <a:r>
                        <a:rPr lang="en-US" sz="900" spc="0">
                          <a:effectLst/>
                        </a:rPr>
                        <a:t> 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3977064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3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WG DO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Green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 err="1">
                          <a:effectLst/>
                        </a:rPr>
                        <a:t>초록색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819580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4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WGD1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White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 spc="0">
                          <a:effectLst/>
                        </a:rPr>
                        <a:t>흰색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1211206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5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485 TRXA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Yellow(Gray Stripe)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 spc="0">
                          <a:effectLst/>
                        </a:rPr>
                        <a:t>노란색 (</a:t>
                      </a:r>
                      <a:r>
                        <a:rPr lang="ko-KR" sz="900" spc="0" err="1">
                          <a:effectLst/>
                        </a:rPr>
                        <a:t>회색띠</a:t>
                      </a:r>
                      <a:r>
                        <a:rPr lang="ko-KR" sz="900" spc="0">
                          <a:effectLst/>
                        </a:rPr>
                        <a:t>)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191399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6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485 TRXB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White (Gray stripe)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 spc="0">
                          <a:effectLst/>
                        </a:rPr>
                        <a:t>흰색 (</a:t>
                      </a:r>
                      <a:r>
                        <a:rPr lang="ko-KR" sz="900" spc="0" err="1">
                          <a:effectLst/>
                        </a:rPr>
                        <a:t>회색띠</a:t>
                      </a:r>
                      <a:r>
                        <a:rPr lang="ko-KR" sz="900" spc="0">
                          <a:effectLst/>
                        </a:rPr>
                        <a:t>)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2218246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7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RED LED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Brown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 spc="0">
                          <a:effectLst/>
                        </a:rPr>
                        <a:t>갈색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4332840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8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GRN LED 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Orange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 spc="0">
                          <a:effectLst/>
                        </a:rPr>
                        <a:t>주황색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6355841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9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BUZZER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Yellow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 spc="0">
                          <a:effectLst/>
                        </a:rPr>
                        <a:t>노란색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5655235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10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TAMPER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Violet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 spc="0">
                          <a:effectLst/>
                        </a:rPr>
                        <a:t>보라색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7606856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11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EXT IN1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SKY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>
                          <a:effectLst/>
                        </a:rPr>
                        <a:t>하늘색 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6889115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12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EXT IN2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Blue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 err="1">
                          <a:effectLst/>
                        </a:rPr>
                        <a:t>파랑색</a:t>
                      </a:r>
                      <a:r>
                        <a:rPr lang="ko-KR" sz="900">
                          <a:effectLst/>
                        </a:rPr>
                        <a:t> 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9697007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13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EXT IN3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Pink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>
                          <a:effectLst/>
                        </a:rPr>
                        <a:t>분홍색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1538298"/>
                  </a:ext>
                </a:extLst>
              </a:tr>
              <a:tr h="237257"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14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 spc="0">
                          <a:effectLst/>
                        </a:rPr>
                        <a:t>EXT IN4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Gray</a:t>
                      </a:r>
                      <a:endParaRPr lang="ko-KR" sz="110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ko-KR" sz="900" spc="0" dirty="0">
                          <a:effectLst/>
                        </a:rPr>
                        <a:t>회색</a:t>
                      </a:r>
                      <a:endParaRPr lang="ko-KR" sz="1100" dirty="0">
                        <a:solidFill>
                          <a:srgbClr val="59595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4143502"/>
                  </a:ext>
                </a:extLst>
              </a:tr>
            </a:tbl>
          </a:graphicData>
        </a:graphic>
      </p:graphicFrame>
      <p:pic>
        <p:nvPicPr>
          <p:cNvPr id="3079" name="Picture 2">
            <a:extLst>
              <a:ext uri="{FF2B5EF4-FFF2-40B4-BE49-F238E27FC236}">
                <a16:creationId xmlns:a16="http://schemas.microsoft.com/office/drawing/2014/main" id="{357C6B03-B7D9-6E31-580C-729E5B4D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54" y="4486555"/>
            <a:ext cx="271462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4">
            <a:extLst>
              <a:ext uri="{FF2B5EF4-FFF2-40B4-BE49-F238E27FC236}">
                <a16:creationId xmlns:a16="http://schemas.microsoft.com/office/drawing/2014/main" id="{5B4EC48C-BA65-9D9E-A2B0-52A6D3F1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034" y="4260306"/>
            <a:ext cx="2413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1164DF37-EF94-ED72-C7D9-EC8AA330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04" y="4977139"/>
            <a:ext cx="265112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86B9A8-AE86-D4B2-2CA6-10E64783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034" y="4727611"/>
            <a:ext cx="255587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2BEA66-7E74-5DEE-B45F-C5F47C044C85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947FC-5C96-8026-7101-E9A6BB04A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27" y="1765336"/>
            <a:ext cx="36099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23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5449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컨트롤러 </a:t>
            </a:r>
            <a:r>
              <a:rPr lang="en-US" altLang="ko-KR" sz="3200" b="1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LED </a:t>
            </a:r>
            <a:r>
              <a:rPr lang="ko-KR" altLang="en-US" sz="3200" b="1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상태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856672" y="2840331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676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0F70C-D213-4DAA-AD43-BE80E2D2BA9B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STATUS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E60B90B-70EF-54ED-C339-BF6ADE6FAF3D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CPU LED STATUS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F8E34-B879-2E69-BED7-14F2EA5644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0" y="1270830"/>
            <a:ext cx="1598530" cy="21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AE4307-2BB8-0DE9-5AE5-61AA7A3BDB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0" y="3977488"/>
            <a:ext cx="1598565" cy="21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CC115-14DE-29CE-E693-388C9F93C7B1}"/>
              </a:ext>
            </a:extLst>
          </p:cNvPr>
          <p:cNvSpPr txBox="1"/>
          <p:nvPr/>
        </p:nvSpPr>
        <p:spPr>
          <a:xfrm>
            <a:off x="693270" y="3463571"/>
            <a:ext cx="22393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* D4X :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붉은 화살표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우측으로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 부터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CF666-7E7D-EBDE-0E84-D69733EE73EA}"/>
              </a:ext>
            </a:extLst>
          </p:cNvPr>
          <p:cNvSpPr txBox="1"/>
          <p:nvPr/>
        </p:nvSpPr>
        <p:spPr>
          <a:xfrm>
            <a:off x="693270" y="6158670"/>
            <a:ext cx="272510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* E2X, D2X, D8X :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붉은 화살표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위쪽으로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 부터 </a:t>
            </a:r>
            <a:r>
              <a:rPr lang="en-US" altLang="ko-KR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800"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6CF27-F928-FC89-3496-F78C8231C6ED}"/>
              </a:ext>
            </a:extLst>
          </p:cNvPr>
          <p:cNvSpPr txBox="1"/>
          <p:nvPr/>
        </p:nvSpPr>
        <p:spPr>
          <a:xfrm>
            <a:off x="4410845" y="985080"/>
            <a:ext cx="4263039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1. LED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BOARD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BOOT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STATUS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1-1. Bootloader Boot : 0.5s ON, 0.5s OFF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blink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9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1-2. Application Boot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1s ON, 1s OFF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blink</a:t>
            </a:r>
          </a:p>
          <a:p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2. LED 2 : ETHERNET DHCP STATUS LED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9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2-1. DHCP Not use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LED OFF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2-2. DHCP Error : 0.2s ON, 0.2s OFF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blink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2-3. DHCP Success : 1s ON, 1s OFF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blink</a:t>
            </a:r>
          </a:p>
          <a:p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3. LED 3 : ETHERNET CONNECTION STATUS LED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3-1. Ethernet Disconnect, Ethernet Init Error : LED OFF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9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3-2. Ethernet Listen Status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0.2s ON, 0.2s OFF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무한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blink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9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3-3. Ethernet Connect Status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LED ON</a:t>
            </a:r>
          </a:p>
          <a:p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4. LED 4 : REV</a:t>
            </a:r>
          </a:p>
          <a:p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5. LED 5 : EXT BOARD(AE16, RE16) TX LED, DIP SW 1 INIT LED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5-1. RS485 Data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송신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0.1s ON, 0.1s OFF (1 Time)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5-2. DIP Switch 1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진행중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LED1, LED3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번과 동시에 혹은 교차로 빠르게 깜빡임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완료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상태로 복귀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6. LED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EXT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BOARD(AE16, RE16) RX LED, DIP SW 2 INIT LED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6-1. RS485 Data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0.1s ON, 0.1s OFF (1 time)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6-2. DIP SW 2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진행중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LED1, LED3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번과 동시에 혹은 교차로 빠르게 깜빡임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완료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상태로 복귀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7. LED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ETHERNET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TCP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TX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LED,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DIP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INIT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7-1. TCP Data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송신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0.1s ON, 0.1s OFF (1 Time)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7-2. DIP Switch 3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진행중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LED1, LED3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번과 동시에 혹은 교차로 빠르게 깜빡임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완료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상태로 복귀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8. LED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ETHERNET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TCP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RX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LED,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DIP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SW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INIT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7-1. TCP Data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수신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0.1s ON, 0.1s OFF (1 Time)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7-2. DIP Switch 4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진행중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LED1, LED3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번과 동시에 혹은 교차로 빠르게 깜빡임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완료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상태로 복귀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BA796B-7FED-6EA6-C15B-2213F1095EBB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78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0F70C-D213-4DAA-AD43-BE80E2D2BA9B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STATUS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E60B90B-70EF-54ED-C339-BF6ADE6FAF3D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PERI LED STATUS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65028-467A-EFD1-3DD4-6A6AD9A1E6FF}"/>
              </a:ext>
            </a:extLst>
          </p:cNvPr>
          <p:cNvSpPr txBox="1"/>
          <p:nvPr/>
        </p:nvSpPr>
        <p:spPr>
          <a:xfrm>
            <a:off x="878236" y="1270830"/>
            <a:ext cx="5284923" cy="353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1. 4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입력 포트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1-1.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ON : LED ON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1-2.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OFF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LED OFF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1-3.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line Short : 0.1s ON, 0.1s OFF LED Blink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1-4.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line Cut : 1s ON, 1s OFF LED Blink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2. 2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입력 포트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2-1.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ON : LED ON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2-2.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OFF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LED OFF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3. Relay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 포트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3-1.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ON (COM – NO) : LED ON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3-2.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OFF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(COM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NC)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OFF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4. RS485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통신 포트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확장보드 연결용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4-1. DATA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송신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TX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Blink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4-2. DATA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수신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RX LED Blink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5. Ethernet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포트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5-1. LINK / RXD / TXD / ACT LED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</a:t>
            </a:r>
            <a:r>
              <a:rPr lang="en-US" altLang="ko-KR" sz="1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LINK LED 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물리적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연결을 의미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네트웍 통신 </a:t>
            </a:r>
            <a:r>
              <a:rPr lang="ko-KR" altLang="en-US" sz="10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가장 처음 확인 필요 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CBF960-DEB8-C019-99CF-A6D096E6B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12"/>
          <a:stretch/>
        </p:blipFill>
        <p:spPr>
          <a:xfrm>
            <a:off x="6411131" y="2670174"/>
            <a:ext cx="2350577" cy="10270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6328B4-3684-BA9E-613A-4390BB40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131" y="3827824"/>
            <a:ext cx="2247256" cy="11639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0F5DBBD-076E-C3FA-081E-255DB766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31" y="5122450"/>
            <a:ext cx="2360283" cy="10270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2136F2-9533-8825-7CCD-07D97C3C618B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224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5449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결선 방법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726683" y="2835892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1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357404" y="77524"/>
            <a:ext cx="4214596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 기본개념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23">
            <a:extLst>
              <a:ext uri="{FF2B5EF4-FFF2-40B4-BE49-F238E27FC236}">
                <a16:creationId xmlns:a16="http://schemas.microsoft.com/office/drawing/2014/main" id="{6D48B5C5-8659-9FDA-32FF-397C457C5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69" y="1377005"/>
            <a:ext cx="6089003" cy="70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ko-KR" altLang="en-US" sz="1400" b="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건물내부 시설에 있는 특정 구역</a:t>
            </a:r>
            <a:r>
              <a:rPr lang="en-US" altLang="ko-KR" sz="1400" b="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, </a:t>
            </a:r>
            <a:r>
              <a:rPr lang="ko-KR" altLang="en-US" sz="1400" b="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자원에 대해 사람의 접근을 통제하는 시스템으로</a:t>
            </a:r>
            <a:r>
              <a:rPr lang="en-US" altLang="ko-KR" sz="1400" b="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, </a:t>
            </a:r>
            <a:r>
              <a:rPr lang="ko-KR" altLang="en-US" sz="1400" b="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접근권한을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부여하여</a:t>
            </a:r>
            <a:r>
              <a:rPr lang="ko-KR" altLang="en-US" sz="1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허가된 사람만 접근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이</a:t>
            </a:r>
            <a:r>
              <a:rPr lang="ko-KR" altLang="en-US" sz="1400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가능한 시스템을 말함</a:t>
            </a:r>
            <a:r>
              <a:rPr lang="en-US" altLang="ko-KR" sz="1400" b="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076B75-44E8-12D3-6716-50F12264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0310" y="1274969"/>
            <a:ext cx="1524004" cy="1143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7">
            <a:extLst>
              <a:ext uri="{FF2B5EF4-FFF2-40B4-BE49-F238E27FC236}">
                <a16:creationId xmlns:a16="http://schemas.microsoft.com/office/drawing/2014/main" id="{F7E9F70E-6930-A8B4-3D18-F3AC87198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5598"/>
          <a:stretch>
            <a:fillRect/>
          </a:stretch>
        </p:blipFill>
        <p:spPr bwMode="auto">
          <a:xfrm>
            <a:off x="2189599" y="4976762"/>
            <a:ext cx="1643063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84">
            <a:extLst>
              <a:ext uri="{FF2B5EF4-FFF2-40B4-BE49-F238E27FC236}">
                <a16:creationId xmlns:a16="http://schemas.microsoft.com/office/drawing/2014/main" id="{A72E7FA4-9000-C635-2B25-BA4A2F5C6150}"/>
              </a:ext>
            </a:extLst>
          </p:cNvPr>
          <p:cNvGrpSpPr>
            <a:grpSpLocks/>
          </p:cNvGrpSpPr>
          <p:nvPr/>
        </p:nvGrpSpPr>
        <p:grpSpPr bwMode="auto">
          <a:xfrm>
            <a:off x="5829614" y="5011687"/>
            <a:ext cx="2357437" cy="476250"/>
            <a:chOff x="5643570" y="5143512"/>
            <a:chExt cx="3500430" cy="704850"/>
          </a:xfrm>
        </p:grpSpPr>
        <p:pic>
          <p:nvPicPr>
            <p:cNvPr id="10" name="Picture 30" descr="Tag">
              <a:extLst>
                <a:ext uri="{FF2B5EF4-FFF2-40B4-BE49-F238E27FC236}">
                  <a16:creationId xmlns:a16="http://schemas.microsoft.com/office/drawing/2014/main" id="{CE9D15CD-954E-5A7B-C899-1ABDF50C5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3570" y="5143512"/>
              <a:ext cx="704850" cy="70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1" descr="RF Card">
              <a:extLst>
                <a:ext uri="{FF2B5EF4-FFF2-40B4-BE49-F238E27FC236}">
                  <a16:creationId xmlns:a16="http://schemas.microsoft.com/office/drawing/2014/main" id="{8F888E8E-53C5-9367-E3E5-C8B6F7D47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57950" y="5143512"/>
              <a:ext cx="6858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2" descr="PIN">
              <a:extLst>
                <a:ext uri="{FF2B5EF4-FFF2-40B4-BE49-F238E27FC236}">
                  <a16:creationId xmlns:a16="http://schemas.microsoft.com/office/drawing/2014/main" id="{8104064F-732A-561F-50A5-517E8B01A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72330" y="5143512"/>
              <a:ext cx="704850" cy="70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33" descr="Fingerprint">
              <a:extLst>
                <a:ext uri="{FF2B5EF4-FFF2-40B4-BE49-F238E27FC236}">
                  <a16:creationId xmlns:a16="http://schemas.microsoft.com/office/drawing/2014/main" id="{2DFFD135-5C1F-E1B2-2198-86C9CA380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786710" y="5143512"/>
              <a:ext cx="666750" cy="66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79" descr="Face">
              <a:extLst>
                <a:ext uri="{FF2B5EF4-FFF2-40B4-BE49-F238E27FC236}">
                  <a16:creationId xmlns:a16="http://schemas.microsoft.com/office/drawing/2014/main" id="{AAC41B02-4630-5BB4-9C95-BC4E95FE1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496300" y="5143512"/>
              <a:ext cx="647700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그룹 92">
            <a:extLst>
              <a:ext uri="{FF2B5EF4-FFF2-40B4-BE49-F238E27FC236}">
                <a16:creationId xmlns:a16="http://schemas.microsoft.com/office/drawing/2014/main" id="{0B0B9A51-9B82-7D6C-E524-2250ED68AD80}"/>
              </a:ext>
            </a:extLst>
          </p:cNvPr>
          <p:cNvGrpSpPr>
            <a:grpSpLocks/>
          </p:cNvGrpSpPr>
          <p:nvPr/>
        </p:nvGrpSpPr>
        <p:grpSpPr bwMode="auto">
          <a:xfrm>
            <a:off x="2226112" y="3905199"/>
            <a:ext cx="1535112" cy="458788"/>
            <a:chOff x="5643570" y="3429000"/>
            <a:chExt cx="2038360" cy="609600"/>
          </a:xfrm>
        </p:grpSpPr>
        <p:pic>
          <p:nvPicPr>
            <p:cNvPr id="16" name="Picture 80" descr="log off">
              <a:extLst>
                <a:ext uri="{FF2B5EF4-FFF2-40B4-BE49-F238E27FC236}">
                  <a16:creationId xmlns:a16="http://schemas.microsoft.com/office/drawing/2014/main" id="{4D288FBF-AA1F-E6ED-6FD4-B0CFE6962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072330" y="34290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41" descr="visitor">
              <a:extLst>
                <a:ext uri="{FF2B5EF4-FFF2-40B4-BE49-F238E27FC236}">
                  <a16:creationId xmlns:a16="http://schemas.microsoft.com/office/drawing/2014/main" id="{29CABADD-C4C9-9918-3453-D1576E1D8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43570" y="34290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42" descr="출입통제관리 access">
              <a:extLst>
                <a:ext uri="{FF2B5EF4-FFF2-40B4-BE49-F238E27FC236}">
                  <a16:creationId xmlns:a16="http://schemas.microsoft.com/office/drawing/2014/main" id="{5AE1056D-F2D5-79EC-2C27-3161F80D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357950" y="34290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" name="Picture 45">
            <a:extLst>
              <a:ext uri="{FF2B5EF4-FFF2-40B4-BE49-F238E27FC236}">
                <a16:creationId xmlns:a16="http://schemas.microsoft.com/office/drawing/2014/main" id="{76E77FE0-3514-DDE2-0CAD-DDB31B3E6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74064" y="3909962"/>
            <a:ext cx="928687" cy="458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0" name="직사각형 91">
            <a:extLst>
              <a:ext uri="{FF2B5EF4-FFF2-40B4-BE49-F238E27FC236}">
                <a16:creationId xmlns:a16="http://schemas.microsoft.com/office/drawing/2014/main" id="{C7169F6C-230A-7EE4-CDE5-4D1DE2E77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724" y="3567062"/>
            <a:ext cx="12073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승인된 사용자들</a:t>
            </a:r>
            <a:endParaRPr lang="en-US" altLang="en-US" sz="1200" b="0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E073308-A53A-5A28-E9A2-AFC3C2FA7481}"/>
              </a:ext>
            </a:extLst>
          </p:cNvPr>
          <p:cNvCxnSpPr/>
          <p:nvPr/>
        </p:nvCxnSpPr>
        <p:spPr>
          <a:xfrm>
            <a:off x="2046724" y="3833762"/>
            <a:ext cx="2016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8D3155AD-0FAE-A294-7DC9-462756ABC0C6}"/>
              </a:ext>
            </a:extLst>
          </p:cNvPr>
          <p:cNvSpPr/>
          <p:nvPr/>
        </p:nvSpPr>
        <p:spPr>
          <a:xfrm>
            <a:off x="761013" y="3673496"/>
            <a:ext cx="1285884" cy="317757"/>
          </a:xfrm>
          <a:prstGeom prst="roundRect">
            <a:avLst>
              <a:gd name="adj" fmla="val 10393"/>
            </a:avLst>
          </a:prstGeom>
          <a:solidFill>
            <a:srgbClr val="262626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누가</a:t>
            </a:r>
          </a:p>
        </p:txBody>
      </p:sp>
      <p:sp>
        <p:nvSpPr>
          <p:cNvPr id="23" name="직사각형 102">
            <a:extLst>
              <a:ext uri="{FF2B5EF4-FFF2-40B4-BE49-F238E27FC236}">
                <a16:creationId xmlns:a16="http://schemas.microsoft.com/office/drawing/2014/main" id="{144D20A4-EDCC-440C-0B7A-D65EF4FA5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724" y="4686249"/>
            <a:ext cx="74892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출입지역</a:t>
            </a:r>
            <a:endParaRPr lang="en-US" altLang="en-US" sz="1200" b="0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31AD34-313D-945B-341F-D230F97B7536}"/>
              </a:ext>
            </a:extLst>
          </p:cNvPr>
          <p:cNvCxnSpPr/>
          <p:nvPr/>
        </p:nvCxnSpPr>
        <p:spPr>
          <a:xfrm>
            <a:off x="2046724" y="4952949"/>
            <a:ext cx="20160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104">
            <a:extLst>
              <a:ext uri="{FF2B5EF4-FFF2-40B4-BE49-F238E27FC236}">
                <a16:creationId xmlns:a16="http://schemas.microsoft.com/office/drawing/2014/main" id="{9BAA7AE3-C932-B0E4-E2A2-A954AD3E51C5}"/>
              </a:ext>
            </a:extLst>
          </p:cNvPr>
          <p:cNvSpPr/>
          <p:nvPr/>
        </p:nvSpPr>
        <p:spPr>
          <a:xfrm>
            <a:off x="761013" y="4793181"/>
            <a:ext cx="1285884" cy="317757"/>
          </a:xfrm>
          <a:prstGeom prst="roundRect">
            <a:avLst>
              <a:gd name="adj" fmla="val 10393"/>
            </a:avLst>
          </a:prstGeom>
          <a:solidFill>
            <a:srgbClr val="262626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어디를</a:t>
            </a:r>
          </a:p>
        </p:txBody>
      </p:sp>
      <p:sp>
        <p:nvSpPr>
          <p:cNvPr id="26" name="직사각형 110">
            <a:extLst>
              <a:ext uri="{FF2B5EF4-FFF2-40B4-BE49-F238E27FC236}">
                <a16:creationId xmlns:a16="http://schemas.microsoft.com/office/drawing/2014/main" id="{1D36FDF3-AC10-C365-EAB5-400615E02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2139" y="3567062"/>
            <a:ext cx="74892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출입시간</a:t>
            </a:r>
            <a:endParaRPr lang="en-US" altLang="en-US" sz="1200" b="0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6498C6-3127-2EB7-D06D-91B8304931D6}"/>
              </a:ext>
            </a:extLst>
          </p:cNvPr>
          <p:cNvCxnSpPr/>
          <p:nvPr/>
        </p:nvCxnSpPr>
        <p:spPr>
          <a:xfrm>
            <a:off x="5712139" y="3833762"/>
            <a:ext cx="2736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112">
            <a:extLst>
              <a:ext uri="{FF2B5EF4-FFF2-40B4-BE49-F238E27FC236}">
                <a16:creationId xmlns:a16="http://schemas.microsoft.com/office/drawing/2014/main" id="{3D55F615-233B-96E8-4A42-2DA45163E7C8}"/>
              </a:ext>
            </a:extLst>
          </p:cNvPr>
          <p:cNvSpPr/>
          <p:nvPr/>
        </p:nvSpPr>
        <p:spPr>
          <a:xfrm>
            <a:off x="4425836" y="3673496"/>
            <a:ext cx="1285884" cy="317757"/>
          </a:xfrm>
          <a:prstGeom prst="roundRect">
            <a:avLst>
              <a:gd name="adj" fmla="val 10393"/>
            </a:avLst>
          </a:prstGeom>
          <a:solidFill>
            <a:srgbClr val="262626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</a:t>
            </a: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3BF8B0AA-0EB6-8D7E-6241-9B1CEEE39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2139" y="4686249"/>
            <a:ext cx="20441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인증수단</a:t>
            </a:r>
            <a:r>
              <a:rPr lang="en-US" altLang="ko-KR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(</a:t>
            </a:r>
            <a:r>
              <a:rPr lang="ko-KR" altLang="en-US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카드</a:t>
            </a:r>
            <a:r>
              <a:rPr lang="en-US" altLang="ko-KR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, </a:t>
            </a:r>
            <a:r>
              <a:rPr lang="ko-KR" altLang="en-US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번호</a:t>
            </a:r>
            <a:r>
              <a:rPr lang="en-US" altLang="ko-KR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, </a:t>
            </a:r>
            <a:r>
              <a:rPr lang="ko-KR" altLang="en-US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생체 등</a:t>
            </a:r>
            <a:r>
              <a:rPr lang="en-US" altLang="ko-KR" sz="1200" b="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)</a:t>
            </a:r>
            <a:endParaRPr lang="en-US" altLang="en-US" sz="1200" b="0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AA74E7A-D01C-B6B1-D6DE-A77648A1FAEF}"/>
              </a:ext>
            </a:extLst>
          </p:cNvPr>
          <p:cNvCxnSpPr/>
          <p:nvPr/>
        </p:nvCxnSpPr>
        <p:spPr>
          <a:xfrm>
            <a:off x="5712139" y="4952949"/>
            <a:ext cx="27360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115">
            <a:extLst>
              <a:ext uri="{FF2B5EF4-FFF2-40B4-BE49-F238E27FC236}">
                <a16:creationId xmlns:a16="http://schemas.microsoft.com/office/drawing/2014/main" id="{3A5D66AD-83F4-E914-9628-A6A98787B7E8}"/>
              </a:ext>
            </a:extLst>
          </p:cNvPr>
          <p:cNvSpPr/>
          <p:nvPr/>
        </p:nvSpPr>
        <p:spPr>
          <a:xfrm>
            <a:off x="4425836" y="4793181"/>
            <a:ext cx="1285884" cy="317757"/>
          </a:xfrm>
          <a:prstGeom prst="roundRect">
            <a:avLst>
              <a:gd name="adj" fmla="val 10393"/>
            </a:avLst>
          </a:prstGeom>
          <a:solidFill>
            <a:srgbClr val="262626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9A93B96-C519-8E24-4843-24BA72EA73B0}"/>
              </a:ext>
            </a:extLst>
          </p:cNvPr>
          <p:cNvCxnSpPr/>
          <p:nvPr/>
        </p:nvCxnSpPr>
        <p:spPr>
          <a:xfrm>
            <a:off x="331362" y="532657"/>
            <a:ext cx="815295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2">
            <a:extLst>
              <a:ext uri="{FF2B5EF4-FFF2-40B4-BE49-F238E27FC236}">
                <a16:creationId xmlns:a16="http://schemas.microsoft.com/office/drawing/2014/main" id="{4A62F7F1-0F4C-4F4A-AC01-C779604AB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04" y="688744"/>
            <a:ext cx="26530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C0000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Arial" charset="0"/>
              </a:rPr>
              <a:t>■ </a:t>
            </a:r>
            <a:r>
              <a:rPr lang="ko-KR" altLang="en-US" sz="1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출입통제란</a:t>
            </a:r>
            <a:r>
              <a:rPr lang="en-US" altLang="ko-KR" sz="1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?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8154E46C-D660-1D2C-9EF8-52CA04C14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28" y="2723568"/>
            <a:ext cx="26530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C00000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Arial" charset="0"/>
              </a:rPr>
              <a:t>■ </a:t>
            </a:r>
            <a:r>
              <a:rPr lang="ko-KR" altLang="en-US" sz="1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출입통제 조건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218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및 주변장치 연결 및 권장 케이블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3FDF48-9346-1843-152E-126266205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397" y="836157"/>
            <a:ext cx="5722141" cy="367312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688EB78-32FD-5614-23DB-F0C073511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0136"/>
              </p:ext>
            </p:extLst>
          </p:nvPr>
        </p:nvGraphicFramePr>
        <p:xfrm>
          <a:off x="1529396" y="4568444"/>
          <a:ext cx="7108326" cy="164864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29608">
                  <a:extLst>
                    <a:ext uri="{9D8B030D-6E8A-4147-A177-3AD203B41FA5}">
                      <a16:colId xmlns:a16="http://schemas.microsoft.com/office/drawing/2014/main" val="3035698807"/>
                    </a:ext>
                  </a:extLst>
                </a:gridCol>
                <a:gridCol w="2029895">
                  <a:extLst>
                    <a:ext uri="{9D8B030D-6E8A-4147-A177-3AD203B41FA5}">
                      <a16:colId xmlns:a16="http://schemas.microsoft.com/office/drawing/2014/main" val="53240104"/>
                    </a:ext>
                  </a:extLst>
                </a:gridCol>
                <a:gridCol w="3291616">
                  <a:extLst>
                    <a:ext uri="{9D8B030D-6E8A-4147-A177-3AD203B41FA5}">
                      <a16:colId xmlns:a16="http://schemas.microsoft.com/office/drawing/2014/main" val="3500315280"/>
                    </a:ext>
                  </a:extLst>
                </a:gridCol>
                <a:gridCol w="1157207">
                  <a:extLst>
                    <a:ext uri="{9D8B030D-6E8A-4147-A177-3AD203B41FA5}">
                      <a16:colId xmlns:a16="http://schemas.microsoft.com/office/drawing/2014/main" val="60179943"/>
                    </a:ext>
                  </a:extLst>
                </a:gridCol>
              </a:tblGrid>
              <a:tr h="220532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 dirty="0">
                          <a:effectLst/>
                        </a:rPr>
                        <a:t>번호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용도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권장 케이블</a:t>
                      </a:r>
                      <a:r>
                        <a:rPr lang="en-US" altLang="ko-KR" sz="1000" kern="100">
                          <a:effectLst/>
                        </a:rPr>
                        <a:t> (minimum)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effectLst/>
                        </a:rPr>
                        <a:t>최대 허용 거리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246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kern="100">
                          <a:effectLst/>
                        </a:rPr>
                        <a:t>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전원 공급장치 </a:t>
                      </a:r>
                      <a:r>
                        <a:rPr lang="en-US" sz="900" kern="100">
                          <a:effectLst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sz="900" kern="100">
                          <a:effectLst/>
                        </a:rPr>
                        <a:t> </a:t>
                      </a:r>
                      <a:r>
                        <a:rPr lang="ko-KR" altLang="en-US" sz="900" kern="100">
                          <a:effectLst/>
                        </a:rPr>
                        <a:t>컨트롤러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Belden #9409 (18 AWG) 2 conductor, unshielded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5m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4699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kern="100">
                          <a:effectLst/>
                        </a:rPr>
                        <a:t>②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리더 </a:t>
                      </a:r>
                      <a:r>
                        <a:rPr lang="en-US" sz="900" kern="100">
                          <a:effectLst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sz="900" kern="100">
                          <a:effectLst/>
                        </a:rPr>
                        <a:t> </a:t>
                      </a:r>
                      <a:r>
                        <a:rPr lang="ko-KR" altLang="en-US" sz="900" kern="100">
                          <a:effectLst/>
                        </a:rPr>
                        <a:t>컨트롤러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900" kern="100">
                          <a:effectLst/>
                        </a:rPr>
                        <a:t>ALPHA 1299C(22AWG), 4 or 8 conductor, shielded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100m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2099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kern="100">
                          <a:effectLst/>
                        </a:rPr>
                        <a:t>③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입력장치 </a:t>
                      </a:r>
                      <a:r>
                        <a:rPr lang="en-US" sz="900" kern="100">
                          <a:effectLst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sz="900" kern="100">
                          <a:effectLst/>
                        </a:rPr>
                        <a:t> </a:t>
                      </a:r>
                      <a:r>
                        <a:rPr lang="ko-KR" altLang="en-US" sz="900" kern="100">
                          <a:effectLst/>
                        </a:rPr>
                        <a:t>컨트롤러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ALPHA 1292C(22AWG) or ALPHA 2421C(18AWG) </a:t>
                      </a:r>
                    </a:p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2 conductor, shielded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100m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8419410"/>
                  </a:ext>
                </a:extLst>
              </a:tr>
              <a:tr h="22415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kern="100">
                          <a:effectLst/>
                        </a:rPr>
                        <a:t>④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출력장치</a:t>
                      </a:r>
                      <a:r>
                        <a:rPr lang="en-US" sz="900" kern="100">
                          <a:effectLst/>
                        </a:rPr>
                        <a:t>(Lock/</a:t>
                      </a:r>
                      <a:r>
                        <a:rPr lang="ko-KR" sz="900" kern="100">
                          <a:effectLst/>
                        </a:rPr>
                        <a:t>알람</a:t>
                      </a:r>
                      <a:r>
                        <a:rPr lang="en-US" sz="900" kern="100">
                          <a:effectLst/>
                        </a:rPr>
                        <a:t>) </a:t>
                      </a:r>
                      <a:r>
                        <a:rPr lang="en-US" sz="900" kern="100">
                          <a:effectLst/>
                          <a:sym typeface="Wingdings" panose="05000000000000000000" pitchFamily="2" charset="2"/>
                        </a:rPr>
                        <a:t></a:t>
                      </a:r>
                      <a:r>
                        <a:rPr lang="en-US" sz="900" kern="100">
                          <a:effectLst/>
                        </a:rPr>
                        <a:t> </a:t>
                      </a:r>
                      <a:r>
                        <a:rPr lang="ko-KR" altLang="en-US" sz="900" kern="100">
                          <a:effectLst/>
                        </a:rPr>
                        <a:t>컨트롤러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ALPHA 1172C(22AWG) or ALPHA 1897C(18AWG) 2 conductor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100m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3319729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kern="100">
                          <a:effectLst/>
                        </a:rPr>
                        <a:t>⑤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네트워크 </a:t>
                      </a:r>
                      <a:r>
                        <a:rPr lang="en-US" sz="900" kern="100">
                          <a:effectLst/>
                          <a:sym typeface="Wingdings" panose="05000000000000000000" pitchFamily="2" charset="2"/>
                        </a:rPr>
                        <a:t></a:t>
                      </a:r>
                      <a:r>
                        <a:rPr lang="en-US" sz="900" kern="100">
                          <a:effectLst/>
                        </a:rPr>
                        <a:t> </a:t>
                      </a:r>
                      <a:r>
                        <a:rPr lang="ko-KR" altLang="en-US" sz="900" kern="100">
                          <a:effectLst/>
                        </a:rPr>
                        <a:t>컨트롤러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UTP Cable CAT5(Catagory5)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Network </a:t>
                      </a:r>
                      <a:r>
                        <a:rPr lang="ko-KR" sz="900" kern="100">
                          <a:effectLst/>
                        </a:rPr>
                        <a:t>허용거리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7505299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kern="100">
                          <a:effectLst/>
                        </a:rPr>
                        <a:t>⑥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900" kern="100">
                          <a:effectLst/>
                        </a:rPr>
                        <a:t>입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출력 확장보드 </a:t>
                      </a:r>
                      <a:r>
                        <a:rPr lang="en-US" sz="900" kern="100">
                          <a:effectLst/>
                          <a:sym typeface="Wingdings" panose="05000000000000000000" pitchFamily="2" charset="2"/>
                        </a:rPr>
                        <a:t></a:t>
                      </a:r>
                      <a:r>
                        <a:rPr lang="en-US" sz="900" kern="100">
                          <a:effectLst/>
                        </a:rPr>
                        <a:t> </a:t>
                      </a:r>
                      <a:r>
                        <a:rPr lang="ko-KR" altLang="en-US" sz="900" kern="100">
                          <a:effectLst/>
                        </a:rPr>
                        <a:t>컨트롤러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>
                          <a:effectLst/>
                        </a:rPr>
                        <a:t>Belden 3105A, 22 AWG twisted pair,  shielded</a:t>
                      </a:r>
                      <a:endParaRPr lang="ko-KR" sz="9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900" kern="100" dirty="0">
                          <a:effectLst/>
                        </a:rPr>
                        <a:t>1000m</a:t>
                      </a:r>
                      <a:endParaRPr lang="ko-KR" sz="9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24821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6BB341-7F06-3F6B-A04A-9FC30A5088BB}"/>
              </a:ext>
            </a:extLst>
          </p:cNvPr>
          <p:cNvSpPr txBox="1"/>
          <p:nvPr/>
        </p:nvSpPr>
        <p:spPr>
          <a:xfrm>
            <a:off x="1496212" y="6349775"/>
            <a:ext cx="4384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주변장치의 소모전류 및 거리에 따라 케이블 사양은 상향 변경이 필요함</a:t>
            </a:r>
          </a:p>
        </p:txBody>
      </p:sp>
      <p:pic>
        <p:nvPicPr>
          <p:cNvPr id="4" name="그래픽 3" descr="전구">
            <a:hlinkClick r:id="rId4"/>
            <a:extLst>
              <a:ext uri="{FF2B5EF4-FFF2-40B4-BE49-F238E27FC236}">
                <a16:creationId xmlns:a16="http://schemas.microsoft.com/office/drawing/2014/main" id="{88B970A5-FBBB-8607-D54D-34C41ACF2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1026" y="6299047"/>
            <a:ext cx="363065" cy="3630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76A07B-4A35-DC84-BE7D-FFC81ED751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954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48679" y="177120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결선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</a:t>
            </a: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(Power) 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22806E1-5316-054A-2BD2-B6F211785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15474"/>
              </p:ext>
            </p:extLst>
          </p:nvPr>
        </p:nvGraphicFramePr>
        <p:xfrm>
          <a:off x="4882026" y="1486824"/>
          <a:ext cx="3921536" cy="38843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8892">
                  <a:extLst>
                    <a:ext uri="{9D8B030D-6E8A-4147-A177-3AD203B41FA5}">
                      <a16:colId xmlns:a16="http://schemas.microsoft.com/office/drawing/2014/main" val="1328510015"/>
                    </a:ext>
                  </a:extLst>
                </a:gridCol>
                <a:gridCol w="2762644">
                  <a:extLst>
                    <a:ext uri="{9D8B030D-6E8A-4147-A177-3AD203B41FA5}">
                      <a16:colId xmlns:a16="http://schemas.microsoft.com/office/drawing/2014/main" val="3891814234"/>
                    </a:ext>
                  </a:extLst>
                </a:gridCol>
              </a:tblGrid>
              <a:tr h="1942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E2X, D2X, D4X,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AE16, RE16</a:t>
                      </a:r>
                    </a:p>
                    <a:p>
                      <a:pPr algn="ctr" latinLnBrk="1"/>
                      <a:r>
                        <a:rPr lang="en-US" altLang="ko-KR" sz="900" dirty="0"/>
                        <a:t>(1 </a:t>
                      </a:r>
                      <a:r>
                        <a:rPr lang="ko-KR" altLang="en-US" sz="900" dirty="0"/>
                        <a:t>열 </a:t>
                      </a:r>
                      <a:r>
                        <a:rPr lang="en-US" altLang="ko-KR" sz="900" dirty="0"/>
                        <a:t>TB </a:t>
                      </a:r>
                      <a:r>
                        <a:rPr lang="ko-KR" altLang="en-US" sz="900" dirty="0"/>
                        <a:t>제품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/>
                        <a:t>전원</a:t>
                      </a:r>
                      <a:r>
                        <a:rPr lang="en-US" altLang="ko-KR" sz="900"/>
                        <a:t> </a:t>
                      </a:r>
                      <a:r>
                        <a:rPr lang="ko-KR" altLang="en-US" sz="900"/>
                        <a:t>공급장치</a:t>
                      </a:r>
                      <a:r>
                        <a:rPr lang="en-US" altLang="ko-KR" sz="900"/>
                        <a:t>(SMPS)</a:t>
                      </a:r>
                      <a:r>
                        <a:rPr lang="ko-KR" altLang="en-US" sz="900"/>
                        <a:t>에서 출력되는 </a:t>
                      </a:r>
                      <a:r>
                        <a:rPr lang="en-US" altLang="ko-KR" sz="900"/>
                        <a:t>DC12V</a:t>
                      </a:r>
                      <a:r>
                        <a:rPr lang="ko-KR" altLang="en-US" sz="900"/>
                        <a:t> 전원을 컨트롤러 전원 입력포트에 신호에 맞게 연결</a:t>
                      </a:r>
                      <a:endParaRPr lang="en-US" altLang="ko-KR" sz="90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/>
                        <a:t>       ( SMPS VCC </a:t>
                      </a:r>
                      <a:r>
                        <a:rPr lang="en-US" altLang="ko-KR" sz="90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>
                          <a:sym typeface="Wingdings" panose="05000000000000000000" pitchFamily="2" charset="2"/>
                        </a:rPr>
                        <a:t>컨트롤러 </a:t>
                      </a:r>
                      <a:r>
                        <a:rPr lang="en-US" altLang="ko-KR" sz="900">
                          <a:sym typeface="Wingdings" panose="05000000000000000000" pitchFamily="2" charset="2"/>
                        </a:rPr>
                        <a:t>+12V (VCC)  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ym typeface="Wingdings" panose="05000000000000000000" pitchFamily="2" charset="2"/>
                        </a:rPr>
                        <a:t>       ( SMPS GND  </a:t>
                      </a:r>
                      <a:r>
                        <a:rPr lang="ko-KR" altLang="en-US" sz="900">
                          <a:sym typeface="Wingdings" panose="05000000000000000000" pitchFamily="2" charset="2"/>
                        </a:rPr>
                        <a:t>컨트롤러 </a:t>
                      </a:r>
                      <a:r>
                        <a:rPr lang="en-US" altLang="ko-KR" sz="900">
                          <a:sym typeface="Wingdings" panose="05000000000000000000" pitchFamily="2" charset="2"/>
                        </a:rPr>
                        <a:t>GND )</a:t>
                      </a:r>
                      <a:endParaRPr lang="ko-KR" altLang="en-US" sz="9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65116"/>
                  </a:ext>
                </a:extLst>
              </a:tr>
              <a:tr h="1942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D8X</a:t>
                      </a:r>
                    </a:p>
                    <a:p>
                      <a:pPr algn="ctr" latinLnBrk="1"/>
                      <a:r>
                        <a:rPr lang="en-US" altLang="ko-KR" sz="900"/>
                        <a:t>(2</a:t>
                      </a:r>
                      <a:r>
                        <a:rPr lang="ko-KR" altLang="en-US" sz="900"/>
                        <a:t>열 </a:t>
                      </a:r>
                      <a:r>
                        <a:rPr lang="en-US" altLang="ko-KR" sz="900"/>
                        <a:t>TB</a:t>
                      </a:r>
                      <a:r>
                        <a:rPr lang="ko-KR" altLang="en-US" sz="900"/>
                        <a:t>제품</a:t>
                      </a:r>
                      <a:r>
                        <a:rPr lang="en-US" altLang="ko-KR" sz="900"/>
                        <a:t>)</a:t>
                      </a:r>
                      <a:endParaRPr lang="ko-KR" altLang="en-US" sz="9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/>
                        <a:t>전원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공급장치</a:t>
                      </a:r>
                      <a:r>
                        <a:rPr lang="en-US" altLang="ko-KR" sz="900" dirty="0"/>
                        <a:t>(SMPS)</a:t>
                      </a:r>
                      <a:r>
                        <a:rPr lang="ko-KR" altLang="en-US" sz="900" dirty="0"/>
                        <a:t>에서 출력되는 </a:t>
                      </a:r>
                      <a:r>
                        <a:rPr lang="en-US" altLang="ko-KR" sz="900" dirty="0"/>
                        <a:t>DC12V</a:t>
                      </a:r>
                      <a:r>
                        <a:rPr lang="ko-KR" altLang="en-US" sz="900" dirty="0"/>
                        <a:t> 전원을 컨트롤러 전원 입력포트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열 혹은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열 에 신호에 맞게 연결 </a:t>
                      </a:r>
                      <a:r>
                        <a:rPr lang="en-US" altLang="ko-KR" sz="900" dirty="0"/>
                        <a:t>(1</a:t>
                      </a:r>
                      <a:r>
                        <a:rPr lang="ko-KR" altLang="en-US" sz="900" dirty="0"/>
                        <a:t>열</a:t>
                      </a:r>
                      <a:r>
                        <a:rPr lang="en-US" altLang="ko-KR" sz="900" dirty="0"/>
                        <a:t>/2</a:t>
                      </a:r>
                      <a:r>
                        <a:rPr lang="ko-KR" altLang="en-US" sz="900" dirty="0"/>
                        <a:t>열 동일 포트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       ( SMPS VCC </a:t>
                      </a:r>
                      <a:r>
                        <a:rPr lang="en-US" altLang="ko-KR" sz="9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dirty="0">
                          <a:sym typeface="Wingdings" panose="05000000000000000000" pitchFamily="2" charset="2"/>
                        </a:rPr>
                        <a:t>컨트롤러 </a:t>
                      </a:r>
                      <a:r>
                        <a:rPr lang="en-US" altLang="ko-KR" sz="900" dirty="0">
                          <a:sym typeface="Wingdings" panose="05000000000000000000" pitchFamily="2" charset="2"/>
                        </a:rPr>
                        <a:t>+12V (VCC)  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ym typeface="Wingdings" panose="05000000000000000000" pitchFamily="2" charset="2"/>
                        </a:rPr>
                        <a:t>       ( SMPS GND  </a:t>
                      </a:r>
                      <a:r>
                        <a:rPr lang="ko-KR" altLang="en-US" sz="900" dirty="0">
                          <a:sym typeface="Wingdings" panose="05000000000000000000" pitchFamily="2" charset="2"/>
                        </a:rPr>
                        <a:t>컨트롤러 </a:t>
                      </a:r>
                      <a:r>
                        <a:rPr lang="en-US" altLang="ko-KR" sz="900" dirty="0">
                          <a:sym typeface="Wingdings" panose="05000000000000000000" pitchFamily="2" charset="2"/>
                        </a:rPr>
                        <a:t>GND )</a:t>
                      </a:r>
                      <a:r>
                        <a:rPr lang="en-US" altLang="ko-KR" sz="900" dirty="0"/>
                        <a:t> 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62681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5290613-0C8E-048F-B5D7-F10656C07C5D}"/>
              </a:ext>
            </a:extLst>
          </p:cNvPr>
          <p:cNvSpPr txBox="1"/>
          <p:nvPr/>
        </p:nvSpPr>
        <p:spPr>
          <a:xfrm>
            <a:off x="593976" y="5938099"/>
            <a:ext cx="56412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주변장치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및 입력장치 등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소모되는 전력량을 감안해서 전원 케이블 종류를 산정 할 것</a:t>
            </a:r>
            <a:endParaRPr lang="en-US" altLang="ko-KR" sz="1100" b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b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전원을 반대로 연결 하는 경우 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ACU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부팅이 안되거나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출력이 동작하지 않음</a:t>
            </a:r>
            <a:endParaRPr lang="en-US" altLang="ko-KR" sz="1100" b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0DE9D-8BF2-3C6E-DE1A-093C354B4389}"/>
              </a:ext>
            </a:extLst>
          </p:cNvPr>
          <p:cNvSpPr txBox="1"/>
          <p:nvPr/>
        </p:nvSpPr>
        <p:spPr>
          <a:xfrm>
            <a:off x="619088" y="2343771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E2X, D2X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4D7BC-377F-91F6-9FDB-F0796B78A72B}"/>
              </a:ext>
            </a:extLst>
          </p:cNvPr>
          <p:cNvSpPr txBox="1"/>
          <p:nvPr/>
        </p:nvSpPr>
        <p:spPr>
          <a:xfrm>
            <a:off x="631630" y="5445657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D8X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F0DE7B-A4C1-2DF9-471B-4E452E60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88" y="1237163"/>
            <a:ext cx="3167772" cy="11066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C15668-AEEE-4A14-F12F-596C8E59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159" y="2593867"/>
            <a:ext cx="733175" cy="12165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6E5393-95AF-C57D-DBF2-21D7BE2B4721}"/>
              </a:ext>
            </a:extLst>
          </p:cNvPr>
          <p:cNvSpPr txBox="1"/>
          <p:nvPr/>
        </p:nvSpPr>
        <p:spPr>
          <a:xfrm>
            <a:off x="1923159" y="3810454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D4X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942103-747C-983F-F928-4147EDF89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985" y="3049475"/>
            <a:ext cx="970137" cy="7609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3637F9-4415-4519-9C4E-CED8B80C621F}"/>
              </a:ext>
            </a:extLst>
          </p:cNvPr>
          <p:cNvSpPr txBox="1"/>
          <p:nvPr/>
        </p:nvSpPr>
        <p:spPr>
          <a:xfrm>
            <a:off x="2835985" y="3810454"/>
            <a:ext cx="963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AE16, RE16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55397FC-9DBB-7C28-EB7D-FE684B4A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30" y="4406699"/>
            <a:ext cx="3659313" cy="11248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CE2E7D-013F-8C1E-128C-62181810473D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987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결선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6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(Reader)</a:t>
            </a:r>
            <a:r>
              <a:rPr kumimoji="0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kumimoji="0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A875F-69C3-5B35-5D0F-27C85AE70F1D}"/>
              </a:ext>
            </a:extLst>
          </p:cNvPr>
          <p:cNvSpPr txBox="1"/>
          <p:nvPr/>
        </p:nvSpPr>
        <p:spPr>
          <a:xfrm>
            <a:off x="530275" y="5545475"/>
            <a:ext cx="63305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전원은 별도 전원 사용 가능  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컨트롤러와 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GND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반드시 공유 시켜야 함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100" b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지문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얼굴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b="1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홍체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인식 </a:t>
            </a:r>
            <a:r>
              <a:rPr lang="ko-KR" altLang="en-US" sz="1100" b="1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리더등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전력 소모가 큰 리더는 해당 제품에 포함된 전원 공급기를 별도로 사용 할 것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b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FF88C-3B16-703B-6F4D-793667C0851A}"/>
              </a:ext>
            </a:extLst>
          </p:cNvPr>
          <p:cNvSpPr txBox="1"/>
          <p:nvPr/>
        </p:nvSpPr>
        <p:spPr>
          <a:xfrm>
            <a:off x="464527" y="4826799"/>
            <a:ext cx="221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E2X, D2X : d1 Reader Port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D8X : d1, d2, d5, d6 Reader Port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BBD31-D0B7-39BC-9427-79AD6D1C65EA}"/>
              </a:ext>
            </a:extLst>
          </p:cNvPr>
          <p:cNvSpPr txBox="1"/>
          <p:nvPr/>
        </p:nvSpPr>
        <p:spPr>
          <a:xfrm>
            <a:off x="2993237" y="4826799"/>
            <a:ext cx="221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E2X, D2X : d2 Reader Port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D8X : d3, d4, d7, d8 Reader Port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8AA8A-42EC-1215-92E1-26DEF548CCE2}"/>
              </a:ext>
            </a:extLst>
          </p:cNvPr>
          <p:cNvSpPr txBox="1"/>
          <p:nvPr/>
        </p:nvSpPr>
        <p:spPr>
          <a:xfrm>
            <a:off x="5437067" y="3160823"/>
            <a:ext cx="2079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D4X : Reader1 ~ Reader4 Port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F0919D-6629-9D79-4A96-8CF46328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7" y="1465950"/>
            <a:ext cx="2433392" cy="33204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02E2F2-BB9C-6C12-AC2D-F23AD911C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237" y="1465950"/>
            <a:ext cx="2348512" cy="34149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91979D-AF65-2DBD-7CB8-9106F4538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067" y="1465950"/>
            <a:ext cx="3518939" cy="17165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A4529C-6E66-FA79-A048-8EA6DC75432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991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17109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(Relay)</a:t>
            </a: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80866-8DC5-1B53-AFA8-2C1497A26772}"/>
              </a:ext>
            </a:extLst>
          </p:cNvPr>
          <p:cNvSpPr txBox="1"/>
          <p:nvPr/>
        </p:nvSpPr>
        <p:spPr>
          <a:xfrm>
            <a:off x="908811" y="3580993"/>
            <a:ext cx="30973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NO type “OPEN”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접점이 별도로 존재하는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LOCK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338C9-7553-C74C-3CB1-1E93647739F4}"/>
              </a:ext>
            </a:extLst>
          </p:cNvPr>
          <p:cNvSpPr txBox="1"/>
          <p:nvPr/>
        </p:nvSpPr>
        <p:spPr>
          <a:xfrm>
            <a:off x="4858453" y="3580993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NC type “OPEN”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접점이 별도로 존재하는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LOCK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C5870E-8297-7EB6-3417-F81E52D0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11" y="1186318"/>
            <a:ext cx="3261183" cy="24240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47A13C-ADFB-27BF-3CFC-D9125B35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53" y="1195579"/>
            <a:ext cx="3262146" cy="24147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AFB52BC-87B3-A157-73A4-08188B3F5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11" y="3848111"/>
            <a:ext cx="3261183" cy="263446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03F8E8E-664A-2C7E-5050-25CAFB7F2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415" y="3856588"/>
            <a:ext cx="3261184" cy="264125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CF6E826-8B0B-4C1D-322B-0BA77CD75746}"/>
              </a:ext>
            </a:extLst>
          </p:cNvPr>
          <p:cNvSpPr txBox="1"/>
          <p:nvPr/>
        </p:nvSpPr>
        <p:spPr>
          <a:xfrm>
            <a:off x="908811" y="6439098"/>
            <a:ext cx="1879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“Power Fail Safe”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LOCK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317D79-EE7F-4A2C-25BA-FB9DF229E407}"/>
              </a:ext>
            </a:extLst>
          </p:cNvPr>
          <p:cNvSpPr txBox="1"/>
          <p:nvPr/>
        </p:nvSpPr>
        <p:spPr>
          <a:xfrm>
            <a:off x="4858453" y="6439098"/>
            <a:ext cx="1879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“Power Fail Safe”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LOCK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3BA5FF-B342-45D2-37D9-900C69961ACE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092BD9A-A9EA-3369-B03E-BDB91CAE2B78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결선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181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7" y="699330"/>
            <a:ext cx="2712626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(Relay)</a:t>
            </a: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 방향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DCF3-C44C-C799-B084-A41A285C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47" y="3616125"/>
            <a:ext cx="1572372" cy="647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BF62D-B515-57EF-D02E-4B1A5B442F03}"/>
              </a:ext>
            </a:extLst>
          </p:cNvPr>
          <p:cNvSpPr txBox="1"/>
          <p:nvPr/>
        </p:nvSpPr>
        <p:spPr>
          <a:xfrm>
            <a:off x="2583719" y="3616124"/>
            <a:ext cx="461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Lock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또는 알람 장치에서 발생하는 역기전력에 의해 장비의 손상을 방지하기 위해 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</a:t>
            </a:r>
            <a:r>
              <a:rPr lang="ko-KR" altLang="en-US" sz="10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장비측에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그림과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다이오드 연결을 권장함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228A2D-5F01-151F-5F4F-2ACDB76F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62" y="1465801"/>
            <a:ext cx="1175806" cy="1127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BEDD37-EA5B-A054-CE65-474F1DA02A00}"/>
              </a:ext>
            </a:extLst>
          </p:cNvPr>
          <p:cNvSpPr txBox="1"/>
          <p:nvPr/>
        </p:nvSpPr>
        <p:spPr>
          <a:xfrm>
            <a:off x="947461" y="2587757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D2X : Relay1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D8X : Relay1, 2, 5, 6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6840D7-7407-92F8-1595-D9F5CC3F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213" y="1461626"/>
            <a:ext cx="1115709" cy="11259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653A9B-2200-B11C-2BB0-5EAC445903EC}"/>
              </a:ext>
            </a:extLst>
          </p:cNvPr>
          <p:cNvSpPr txBox="1"/>
          <p:nvPr/>
        </p:nvSpPr>
        <p:spPr>
          <a:xfrm>
            <a:off x="2645213" y="2587619"/>
            <a:ext cx="1608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D2X : Relay2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D8X : Relay3, 4, 7, 8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RE16 : Relay1 ~ Relay8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79F671-20F8-E610-4FDE-D10A8435C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867" y="1461626"/>
            <a:ext cx="1108044" cy="9854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9B6C63-F08F-5765-8AD6-A34F784E2FDC}"/>
              </a:ext>
            </a:extLst>
          </p:cNvPr>
          <p:cNvSpPr txBox="1"/>
          <p:nvPr/>
        </p:nvSpPr>
        <p:spPr>
          <a:xfrm>
            <a:off x="4270079" y="245992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D4X : Relay1 ~ Relay8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RE16 : Relay9 ~ Relay16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D0D85-6C4E-6086-862D-0169F6D72CE9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7CCC385-7CFB-2057-5649-EAA42C868D5B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결선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927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379234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>
                <a:latin typeface="+mn-ea"/>
              </a:rPr>
              <a:t>확장입력</a:t>
            </a:r>
            <a:r>
              <a:rPr lang="en-US" altLang="ko-KR" sz="1600">
                <a:latin typeface="+mn-ea"/>
              </a:rPr>
              <a:t>(2 State)</a:t>
            </a:r>
            <a:r>
              <a:rPr kumimoji="0" lang="en-US" altLang="ko-KR" sz="1600">
                <a:latin typeface="+mn-ea"/>
              </a:rPr>
              <a:t> </a:t>
            </a:r>
            <a:r>
              <a:rPr kumimoji="0" lang="ko-KR" altLang="en-US" sz="1600">
                <a:latin typeface="+mn-ea"/>
              </a:rPr>
              <a:t>포트</a:t>
            </a:r>
            <a:endParaRPr kumimoji="0" lang="en-US" altLang="ko-KR" sz="160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989BE59-5277-8DFB-FE44-C40980D082E4}"/>
              </a:ext>
            </a:extLst>
          </p:cNvPr>
          <p:cNvSpPr txBox="1"/>
          <p:nvPr/>
        </p:nvSpPr>
        <p:spPr>
          <a:xfrm>
            <a:off x="464524" y="3824836"/>
            <a:ext cx="2582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E2X, D2X, AE16,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RE16 :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 우측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TB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A48D5F-FB00-2438-FF66-872960C38E7F}"/>
              </a:ext>
            </a:extLst>
          </p:cNvPr>
          <p:cNvSpPr txBox="1"/>
          <p:nvPr/>
        </p:nvSpPr>
        <p:spPr>
          <a:xfrm>
            <a:off x="390125" y="6035559"/>
            <a:ext cx="15327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D8X :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 우측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TB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3CDA53-4B4C-8AD9-9950-09F83467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513" y="1270830"/>
            <a:ext cx="2499236" cy="26041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2E84C0-AA78-5515-6D38-11889D69B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5" y="1246862"/>
            <a:ext cx="3111870" cy="2604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4288B9-FD78-A754-4D32-B8A5EEFF9416}"/>
              </a:ext>
            </a:extLst>
          </p:cNvPr>
          <p:cNvSpPr txBox="1"/>
          <p:nvPr/>
        </p:nvSpPr>
        <p:spPr>
          <a:xfrm>
            <a:off x="4194339" y="3837079"/>
            <a:ext cx="15648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D4X :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 상측 </a:t>
            </a:r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TB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ADF7E2-E20D-D6D8-3A65-020405D41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28" y="4118071"/>
            <a:ext cx="4340129" cy="1948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82CC4-B9F6-6B4F-A94D-1BD0476B8E63}"/>
              </a:ext>
            </a:extLst>
          </p:cNvPr>
          <p:cNvSpPr txBox="1"/>
          <p:nvPr/>
        </p:nvSpPr>
        <p:spPr>
          <a:xfrm>
            <a:off x="4894460" y="4912451"/>
            <a:ext cx="405271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AC POWER FAIL &amp; LOW BATTERY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입력은 지정된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SMPS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사용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타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SMPS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사용 하는 경우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Dry Contact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만들어 줄 것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입력은 반드시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Dry Contact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사용 할 것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(Dry Contact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신호가 아닐 경우 별도의 외부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설정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(Software)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일반 센서 입력으로 사용 가능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357CB9-0CCB-278F-4D03-4617D0A51B07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6548FD2-BB27-DD87-DC0F-A9237908AC71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결선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45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EXIT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및 출입문 열림 센서 입력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(4 State)</a:t>
            </a: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DE6573-4B44-F095-EB19-69DA96E6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33" y="1456101"/>
            <a:ext cx="1924121" cy="3111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85BB1-66A2-FF68-2B67-57EA7E50BB22}"/>
              </a:ext>
            </a:extLst>
          </p:cNvPr>
          <p:cNvSpPr txBox="1"/>
          <p:nvPr/>
        </p:nvSpPr>
        <p:spPr>
          <a:xfrm>
            <a:off x="858433" y="4567150"/>
            <a:ext cx="12856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*4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입력으로 사용시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C41AF53-D9EC-7F23-F363-5F710F55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95" y="1456101"/>
            <a:ext cx="1928757" cy="31110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4443E6E-9E75-BC7E-F482-E4C43DCA8758}"/>
              </a:ext>
            </a:extLst>
          </p:cNvPr>
          <p:cNvSpPr txBox="1"/>
          <p:nvPr/>
        </p:nvSpPr>
        <p:spPr>
          <a:xfrm>
            <a:off x="2910995" y="4567149"/>
            <a:ext cx="12856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*2 </a:t>
            </a:r>
            <a:r>
              <a:rPr lang="ko-KR" altLang="en-US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입력으로 사용시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8D0E5B-DE2C-DAF7-2A84-1C0B1D530793}"/>
              </a:ext>
            </a:extLst>
          </p:cNvPr>
          <p:cNvSpPr txBox="1"/>
          <p:nvPr/>
        </p:nvSpPr>
        <p:spPr>
          <a:xfrm>
            <a:off x="813280" y="4971012"/>
            <a:ext cx="7127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4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입력 지원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(ON/OFF/CUT/SHORT)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반드시 입력 장치 측에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2.2K/470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옴 저항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(1/4 W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그림과 같이 연결 하여야 함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2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입력으로 </a:t>
            </a:r>
            <a:r>
              <a:rPr lang="ko-KR" altLang="en-US" sz="10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외부 저항은 연결할 필요 없음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DRY CONTACT(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을 사용 하여야 함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필요시 별도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 할 것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설정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(Software)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NO/NC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가능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설정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(Software)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일반 센서 입력으로 사용 가능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46B171-564B-098C-6608-97B5F02E32A8}"/>
              </a:ext>
            </a:extLst>
          </p:cNvPr>
          <p:cNvSpPr txBox="1"/>
          <p:nvPr/>
        </p:nvSpPr>
        <p:spPr>
          <a:xfrm>
            <a:off x="813280" y="5936566"/>
            <a:ext cx="4676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D2X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입력을 지원하지 않음 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 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입력으로 사용 할 것</a:t>
            </a:r>
            <a:r>
              <a:rPr lang="en-US" altLang="ko-KR" sz="11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C020D81-4879-19B6-565A-D03706AFC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9"/>
          <a:stretch/>
        </p:blipFill>
        <p:spPr>
          <a:xfrm>
            <a:off x="5279352" y="1456101"/>
            <a:ext cx="1396356" cy="106760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C250726-7C37-BA3D-CBCE-F664FC62B832}"/>
              </a:ext>
            </a:extLst>
          </p:cNvPr>
          <p:cNvSpPr txBox="1"/>
          <p:nvPr/>
        </p:nvSpPr>
        <p:spPr>
          <a:xfrm>
            <a:off x="5305140" y="2548742"/>
            <a:ext cx="172803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E2X, D2X : E/B1   D/C1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D8X : E/B1,2,5,6  D/C1,2,5,6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AE16 : IN9 ~ 16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C053F0D-EA06-B88B-9984-DDBA4A638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08"/>
          <a:stretch/>
        </p:blipFill>
        <p:spPr>
          <a:xfrm>
            <a:off x="7184661" y="1462147"/>
            <a:ext cx="1396800" cy="106156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991B6D9-B2B6-61E6-9714-7588AAE26AA6}"/>
              </a:ext>
            </a:extLst>
          </p:cNvPr>
          <p:cNvSpPr txBox="1"/>
          <p:nvPr/>
        </p:nvSpPr>
        <p:spPr>
          <a:xfrm>
            <a:off x="7184661" y="2523710"/>
            <a:ext cx="17280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E2X, D2X : E/B2   D/C2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D8X : E/B3,4,7,8  D/C3,4,7,8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22D7A14C-5220-C3CF-4D80-502E49E01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140" y="3191483"/>
            <a:ext cx="1466192" cy="97746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13CA2B7-B917-3B8E-F7DC-9EB12427CC7A}"/>
              </a:ext>
            </a:extLst>
          </p:cNvPr>
          <p:cNvSpPr txBox="1"/>
          <p:nvPr/>
        </p:nvSpPr>
        <p:spPr>
          <a:xfrm>
            <a:off x="5305140" y="4156264"/>
            <a:ext cx="14138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D4X : E/B1~4   D/C1~4</a:t>
            </a:r>
          </a:p>
          <a:p>
            <a:r>
              <a:rPr lang="en-US" altLang="ko-KR" sz="100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AE16 : IN1 ~ 8</a:t>
            </a:r>
            <a:endParaRPr lang="ko-KR" altLang="en-US" sz="1000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874546-CCF8-A41B-6237-3A6980B91337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92D8643-8647-6176-E8B5-BDB4232E67B4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결선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804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RS485 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확장보드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(AE16/RE16)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포트</a:t>
            </a:r>
            <a:endParaRPr kumimoji="0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8D0E5B-DE2C-DAF7-2A84-1C0B1D530793}"/>
              </a:ext>
            </a:extLst>
          </p:cNvPr>
          <p:cNvSpPr txBox="1"/>
          <p:nvPr/>
        </p:nvSpPr>
        <p:spPr>
          <a:xfrm>
            <a:off x="858433" y="3313838"/>
            <a:ext cx="5192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RS485 2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선식 연결 방식 지원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반이중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통신 방식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D2X, D4X, D8X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 확장보드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(AE16),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확장보드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(RE16)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최대 각각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개씩 연결 가능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E2X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출력 확장보드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(RE16)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최대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개씩 연결 가능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설정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(Software)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확장보드의 종류 및 연결 정보를 설정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08A6BA-E93E-AE69-C8A9-2E066C8A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33" y="1407617"/>
            <a:ext cx="5538444" cy="1741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78EE26-311D-8DB9-9E3D-E7470D5D02E3}"/>
              </a:ext>
            </a:extLst>
          </p:cNvPr>
          <p:cNvSpPr txBox="1"/>
          <p:nvPr/>
        </p:nvSpPr>
        <p:spPr>
          <a:xfrm>
            <a:off x="6731433" y="2362670"/>
            <a:ext cx="11493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</a:rPr>
              <a:t>* E2X, D2X : RS485 1</a:t>
            </a:r>
          </a:p>
          <a:p>
            <a:r>
              <a:rPr lang="en-US" altLang="ko-KR" sz="1000">
                <a:solidFill>
                  <a:srgbClr val="7030A0"/>
                </a:solidFill>
              </a:rPr>
              <a:t>* D8X : RS485 1(</a:t>
            </a:r>
            <a:r>
              <a:rPr lang="ko-KR" altLang="en-US" sz="1000">
                <a:solidFill>
                  <a:srgbClr val="7030A0"/>
                </a:solidFill>
              </a:rPr>
              <a:t>하단</a:t>
            </a:r>
            <a:r>
              <a:rPr lang="en-US" altLang="ko-KR" sz="100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0D0294-DDB9-EB73-896A-9ED8D3754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433" y="1405428"/>
            <a:ext cx="892068" cy="9572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7ABB2C-6995-1601-71E1-AEA38F292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433" y="2779612"/>
            <a:ext cx="1024554" cy="9547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C9134A-2671-DEFF-B623-CC2C86F00097}"/>
              </a:ext>
            </a:extLst>
          </p:cNvPr>
          <p:cNvSpPr txBox="1"/>
          <p:nvPr/>
        </p:nvSpPr>
        <p:spPr>
          <a:xfrm>
            <a:off x="6731433" y="3713947"/>
            <a:ext cx="81592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</a:rPr>
              <a:t>* D4X : RS485 1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980B43-9A68-BF2D-465F-3F8CFB002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076" y="4021724"/>
            <a:ext cx="1008343" cy="10820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A66A94-9579-4E62-DFAB-2C31F5DB59F3}"/>
              </a:ext>
            </a:extLst>
          </p:cNvPr>
          <p:cNvSpPr txBox="1"/>
          <p:nvPr/>
        </p:nvSpPr>
        <p:spPr>
          <a:xfrm>
            <a:off x="6769076" y="5085687"/>
            <a:ext cx="12936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</a:rPr>
              <a:t>* AE16,</a:t>
            </a:r>
            <a:r>
              <a:rPr lang="ko-KR" altLang="en-US" sz="1000">
                <a:solidFill>
                  <a:srgbClr val="7030A0"/>
                </a:solidFill>
              </a:rPr>
              <a:t> </a:t>
            </a:r>
            <a:r>
              <a:rPr lang="en-US" altLang="ko-KR" sz="1000">
                <a:solidFill>
                  <a:srgbClr val="7030A0"/>
                </a:solidFill>
              </a:rPr>
              <a:t>RE16 : RS485 1,2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EFC530-EEC8-D7FD-69B9-2D8046DD344A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5018321-AC78-2190-C9C4-A7569CED2A38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결선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895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D86ABF8-647D-9A04-3789-5FED588452EE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LED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포트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8D0E5B-DE2C-DAF7-2A84-1C0B1D530793}"/>
              </a:ext>
            </a:extLst>
          </p:cNvPr>
          <p:cNvSpPr txBox="1"/>
          <p:nvPr/>
        </p:nvSpPr>
        <p:spPr>
          <a:xfrm>
            <a:off x="858433" y="3313838"/>
            <a:ext cx="4536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함체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외부에 부착되는 컨트롤러의 모니터링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출력 하기 위한 포트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(LED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종류에 따라 적절한 전류제한 저항을 부착 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POWER / BOARD STATUS / ETH_TXD / ETH_RXD / ETH_STATUS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 표시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전압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전류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5V / 20mA(MAX)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56950A-9CEA-434F-6A69-48FD8A2E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33" y="1322522"/>
            <a:ext cx="5524201" cy="18524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85D242-C90D-4548-97D4-65A8CCDE6C5F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F263792-6A08-037C-24F6-DAFD3E6FDA5F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결선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84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DRY CONTACT 접점 입력(화재센서 입력) 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DRY CONTACT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접점 입력 만들기</a:t>
            </a:r>
            <a:endParaRPr kumimoji="0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48300-A243-A967-60DC-9A4D84C876D3}"/>
              </a:ext>
            </a:extLst>
          </p:cNvPr>
          <p:cNvSpPr txBox="1"/>
          <p:nvPr/>
        </p:nvSpPr>
        <p:spPr>
          <a:xfrm>
            <a:off x="925893" y="4950716"/>
            <a:ext cx="13448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>
                <a:solidFill>
                  <a:srgbClr val="7030A0"/>
                </a:solidFill>
              </a:rPr>
              <a:t>* </a:t>
            </a:r>
            <a:r>
              <a:rPr lang="ko-KR" altLang="en-US" sz="1000">
                <a:solidFill>
                  <a:srgbClr val="7030A0"/>
                </a:solidFill>
              </a:rPr>
              <a:t>외부 </a:t>
            </a:r>
            <a:r>
              <a:rPr lang="en-US" altLang="ko-KR" sz="1000">
                <a:solidFill>
                  <a:srgbClr val="7030A0"/>
                </a:solidFill>
              </a:rPr>
              <a:t>Relay </a:t>
            </a:r>
            <a:r>
              <a:rPr lang="ko-KR" altLang="en-US" sz="1000">
                <a:solidFill>
                  <a:srgbClr val="7030A0"/>
                </a:solidFill>
              </a:rPr>
              <a:t>사용법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D9B973-7ED5-1388-CA86-74D7D1BB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3" y="1511637"/>
            <a:ext cx="1204731" cy="3411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0FF03F-5CD4-1DF2-43D8-ADE3D10BBE6B}"/>
              </a:ext>
            </a:extLst>
          </p:cNvPr>
          <p:cNvSpPr txBox="1"/>
          <p:nvPr/>
        </p:nvSpPr>
        <p:spPr>
          <a:xfrm>
            <a:off x="2270694" y="1511637"/>
            <a:ext cx="398346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DRY CONTACT SIGNAL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0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출력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Sensor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0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별도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* SENSOR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출력 전압과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전압은 동일 한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 할 것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(ex.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24V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화재 벨 출력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24V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* RELAY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NC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설정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(Software)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방식 설정 가능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A64D93-A05A-5FF4-6DBF-9D4E26C2EAC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4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331362" y="78769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 시스템 기본 구성도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50">
            <a:extLst>
              <a:ext uri="{FF2B5EF4-FFF2-40B4-BE49-F238E27FC236}">
                <a16:creationId xmlns:a16="http://schemas.microsoft.com/office/drawing/2014/main" id="{0B3880EC-0266-E545-A0F0-50BA72A498A8}"/>
              </a:ext>
            </a:extLst>
          </p:cNvPr>
          <p:cNvSpPr/>
          <p:nvPr/>
        </p:nvSpPr>
        <p:spPr>
          <a:xfrm>
            <a:off x="6560343" y="1544914"/>
            <a:ext cx="1714512" cy="1821860"/>
          </a:xfrm>
          <a:prstGeom prst="roundRect">
            <a:avLst>
              <a:gd name="adj" fmla="val 5857"/>
            </a:avLst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0">
              <a:latin typeface="+mn-ea"/>
            </a:endParaRPr>
          </a:p>
        </p:txBody>
      </p:sp>
      <p:sp>
        <p:nvSpPr>
          <p:cNvPr id="32" name="모서리가 둥근 직사각형 45">
            <a:extLst>
              <a:ext uri="{FF2B5EF4-FFF2-40B4-BE49-F238E27FC236}">
                <a16:creationId xmlns:a16="http://schemas.microsoft.com/office/drawing/2014/main" id="{04242858-B9C7-10C7-FE68-702123E5420D}"/>
              </a:ext>
            </a:extLst>
          </p:cNvPr>
          <p:cNvSpPr/>
          <p:nvPr/>
        </p:nvSpPr>
        <p:spPr>
          <a:xfrm>
            <a:off x="599267" y="2080890"/>
            <a:ext cx="2389176" cy="1357322"/>
          </a:xfrm>
          <a:prstGeom prst="roundRect">
            <a:avLst>
              <a:gd name="adj" fmla="val 585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0">
              <a:latin typeface="+mn-ea"/>
            </a:endParaRPr>
          </a:p>
        </p:txBody>
      </p:sp>
      <p:sp>
        <p:nvSpPr>
          <p:cNvPr id="33" name="Text Box 34">
            <a:extLst>
              <a:ext uri="{FF2B5EF4-FFF2-40B4-BE49-F238E27FC236}">
                <a16:creationId xmlns:a16="http://schemas.microsoft.com/office/drawing/2014/main" id="{9E64BF8C-D334-BA8A-0D92-527919931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237" y="2630084"/>
            <a:ext cx="2389176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물리카드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/</a:t>
            </a: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모바일카드</a:t>
            </a:r>
            <a:endParaRPr lang="en-US" altLang="ko-KR" sz="1100" b="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charset="0"/>
            </a:endParaRPr>
          </a:p>
          <a:p>
            <a:pPr>
              <a:spcBef>
                <a:spcPts val="0"/>
              </a:spcBef>
              <a:buFont typeface="Arial" pitchFamily="34" charset="0"/>
              <a:buChar char="•"/>
            </a:pP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    </a:t>
            </a: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생체인식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(</a:t>
            </a: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지문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, </a:t>
            </a: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얼굴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, </a:t>
            </a:r>
            <a:r>
              <a:rPr lang="ko-KR" altLang="en-US" sz="1100" b="0" dirty="0" err="1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홍채등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)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</a:pP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    PIN</a:t>
            </a:r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17F351F8-E4DE-8CCF-F665-FC70E5E43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6514" y="4622164"/>
            <a:ext cx="216830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카드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 / </a:t>
            </a:r>
            <a:r>
              <a:rPr lang="ko-KR" altLang="en-US" sz="1100" b="0" dirty="0" err="1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키패드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(PIN)/ </a:t>
            </a: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생체인식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)</a:t>
            </a:r>
          </a:p>
        </p:txBody>
      </p:sp>
      <p:sp>
        <p:nvSpPr>
          <p:cNvPr id="35" name="모서리가 둥근 직사각형 35">
            <a:extLst>
              <a:ext uri="{FF2B5EF4-FFF2-40B4-BE49-F238E27FC236}">
                <a16:creationId xmlns:a16="http://schemas.microsoft.com/office/drawing/2014/main" id="{650591C1-1E78-C3FC-73FA-E60E3AD17FE1}"/>
              </a:ext>
            </a:extLst>
          </p:cNvPr>
          <p:cNvSpPr/>
          <p:nvPr/>
        </p:nvSpPr>
        <p:spPr>
          <a:xfrm>
            <a:off x="1315582" y="3721494"/>
            <a:ext cx="2183072" cy="1214446"/>
          </a:xfrm>
          <a:prstGeom prst="roundRect">
            <a:avLst>
              <a:gd name="adj" fmla="val 585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0">
              <a:latin typeface="+mn-ea"/>
            </a:endParaRPr>
          </a:p>
        </p:txBody>
      </p:sp>
      <p:pic>
        <p:nvPicPr>
          <p:cNvPr id="36" name="Picture 5" descr="D:\'10보고자료\침입탐지\제품사진\침입탐지센서제품\침입탐지센서제품\SIM-0002.jpg">
            <a:extLst>
              <a:ext uri="{FF2B5EF4-FFF2-40B4-BE49-F238E27FC236}">
                <a16:creationId xmlns:a16="http://schemas.microsoft.com/office/drawing/2014/main" id="{8E0F7A59-A752-185A-8D3A-50AEB1BE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30671" t="31049" r="31843" b="50305"/>
          <a:stretch>
            <a:fillRect/>
          </a:stretch>
        </p:blipFill>
        <p:spPr bwMode="auto">
          <a:xfrm>
            <a:off x="4702955" y="3158810"/>
            <a:ext cx="373859" cy="142876"/>
          </a:xfrm>
          <a:prstGeom prst="rect">
            <a:avLst/>
          </a:prstGeom>
          <a:noFill/>
        </p:spPr>
      </p:pic>
      <p:pic>
        <p:nvPicPr>
          <p:cNvPr id="37" name="Picture 5" descr="D:\'10보고자료\침입탐지\제품사진\침입탐지센서제품\침입탐지센서제품\SIM-0002.jpg">
            <a:extLst>
              <a:ext uri="{FF2B5EF4-FFF2-40B4-BE49-F238E27FC236}">
                <a16:creationId xmlns:a16="http://schemas.microsoft.com/office/drawing/2014/main" id="{CBCEC979-CB28-2E74-D27D-65BFB64E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 l="30671" t="31049" r="31843" b="50305"/>
          <a:stretch>
            <a:fillRect/>
          </a:stretch>
        </p:blipFill>
        <p:spPr bwMode="auto">
          <a:xfrm>
            <a:off x="4702955" y="3314190"/>
            <a:ext cx="373859" cy="142876"/>
          </a:xfrm>
          <a:prstGeom prst="rect">
            <a:avLst/>
          </a:prstGeom>
          <a:noFill/>
        </p:spPr>
      </p:pic>
      <p:pic>
        <p:nvPicPr>
          <p:cNvPr id="38" name="Picture 1">
            <a:extLst>
              <a:ext uri="{FF2B5EF4-FFF2-40B4-BE49-F238E27FC236}">
                <a16:creationId xmlns:a16="http://schemas.microsoft.com/office/drawing/2014/main" id="{A89AC907-2A29-FE7D-4435-0D7B3BDD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03022" y="4162125"/>
            <a:ext cx="155840" cy="561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 Box 34">
            <a:extLst>
              <a:ext uri="{FF2B5EF4-FFF2-40B4-BE49-F238E27FC236}">
                <a16:creationId xmlns:a16="http://schemas.microsoft.com/office/drawing/2014/main" id="{F71FFBAA-13F8-F520-6C81-0C6289095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364" y="1878652"/>
            <a:ext cx="17859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네트워크기반 제어기</a:t>
            </a:r>
            <a:endParaRPr lang="en-US" altLang="ko-KR" sz="1100" b="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charset="0"/>
            </a:endParaRPr>
          </a:p>
        </p:txBody>
      </p:sp>
      <p:cxnSp>
        <p:nvCxnSpPr>
          <p:cNvPr id="40" name="꺾인 연결선 62">
            <a:extLst>
              <a:ext uri="{FF2B5EF4-FFF2-40B4-BE49-F238E27FC236}">
                <a16:creationId xmlns:a16="http://schemas.microsoft.com/office/drawing/2014/main" id="{4EC4C917-8CDC-3CE4-9843-C3C6EB1252D3}"/>
              </a:ext>
            </a:extLst>
          </p:cNvPr>
          <p:cNvCxnSpPr/>
          <p:nvPr/>
        </p:nvCxnSpPr>
        <p:spPr>
          <a:xfrm rot="5400000" flipH="1" flipV="1">
            <a:off x="4258377" y="1279121"/>
            <a:ext cx="1500198" cy="3675241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62">
            <a:extLst>
              <a:ext uri="{FF2B5EF4-FFF2-40B4-BE49-F238E27FC236}">
                <a16:creationId xmlns:a16="http://schemas.microsoft.com/office/drawing/2014/main" id="{C91E0157-EA65-32B5-8369-B3D1D037DC90}"/>
              </a:ext>
            </a:extLst>
          </p:cNvPr>
          <p:cNvCxnSpPr>
            <a:stCxn id="36" idx="0"/>
          </p:cNvCxnSpPr>
          <p:nvPr/>
        </p:nvCxnSpPr>
        <p:spPr>
          <a:xfrm rot="5400000" flipH="1" flipV="1">
            <a:off x="5614782" y="1856059"/>
            <a:ext cx="577854" cy="2027648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34">
            <a:extLst>
              <a:ext uri="{FF2B5EF4-FFF2-40B4-BE49-F238E27FC236}">
                <a16:creationId xmlns:a16="http://schemas.microsoft.com/office/drawing/2014/main" id="{F42CB211-DC6A-0611-585A-517EE8A09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9240" y="2871801"/>
            <a:ext cx="132160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ko-KR" altLang="en-US" sz="1100" b="0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도어센서</a:t>
            </a:r>
            <a:endParaRPr lang="en-US" altLang="ko-KR" sz="1100" b="0" dirty="0">
              <a:solidFill>
                <a:srgbClr val="FF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32CADC6-7399-89CD-1DC2-E57788DBA514}"/>
              </a:ext>
            </a:extLst>
          </p:cNvPr>
          <p:cNvGrpSpPr/>
          <p:nvPr/>
        </p:nvGrpSpPr>
        <p:grpSpPr>
          <a:xfrm>
            <a:off x="5560211" y="4009716"/>
            <a:ext cx="363540" cy="428628"/>
            <a:chOff x="850874" y="4071942"/>
            <a:chExt cx="363540" cy="42862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4DCF05C-D2C6-C435-F26C-0D6A7FAC5460}"/>
                </a:ext>
              </a:extLst>
            </p:cNvPr>
            <p:cNvSpPr/>
            <p:nvPr/>
          </p:nvSpPr>
          <p:spPr>
            <a:xfrm>
              <a:off x="857224" y="4071942"/>
              <a:ext cx="357190" cy="4286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0">
                <a:latin typeface="+mn-ea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EEBD255-35CC-CF50-17AD-07B60ECDCA58}"/>
                </a:ext>
              </a:extLst>
            </p:cNvPr>
            <p:cNvSpPr/>
            <p:nvPr/>
          </p:nvSpPr>
          <p:spPr>
            <a:xfrm>
              <a:off x="950887" y="4198943"/>
              <a:ext cx="161926" cy="161926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400" b="0">
                <a:latin typeface="+mn-ea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E1C994-1B08-34A5-6445-95BD118AA7B2}"/>
                </a:ext>
              </a:extLst>
            </p:cNvPr>
            <p:cNvSpPr txBox="1"/>
            <p:nvPr/>
          </p:nvSpPr>
          <p:spPr>
            <a:xfrm>
              <a:off x="850874" y="4192078"/>
              <a:ext cx="35719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0">
                  <a:solidFill>
                    <a:schemeClr val="bg1"/>
                  </a:solidFill>
                  <a:latin typeface="+mn-ea"/>
                  <a:ea typeface="+mn-ea"/>
                </a:rPr>
                <a:t>EXIT</a:t>
              </a:r>
              <a:endParaRPr lang="ko-KR" altLang="en-US" sz="500" b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8" name="Text Box 34">
            <a:extLst>
              <a:ext uri="{FF2B5EF4-FFF2-40B4-BE49-F238E27FC236}">
                <a16:creationId xmlns:a16="http://schemas.microsoft.com/office/drawing/2014/main" id="{9789FAA1-76F3-9A0E-F1AC-AFB6B48F4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6545" y="5603191"/>
            <a:ext cx="22447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출입자 관리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/</a:t>
            </a: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모니터링</a:t>
            </a:r>
            <a:r>
              <a:rPr lang="en-US" altLang="ko-KR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/</a:t>
            </a:r>
            <a:r>
              <a:rPr lang="ko-KR" altLang="en-US" sz="1100" b="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charset="0"/>
              </a:rPr>
              <a:t>보고서</a:t>
            </a:r>
            <a:endParaRPr lang="en-US" altLang="ko-KR" sz="1100" b="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charset="0"/>
            </a:endParaRPr>
          </a:p>
        </p:txBody>
      </p:sp>
      <p:cxnSp>
        <p:nvCxnSpPr>
          <p:cNvPr id="49" name="꺾인 연결선 62">
            <a:extLst>
              <a:ext uri="{FF2B5EF4-FFF2-40B4-BE49-F238E27FC236}">
                <a16:creationId xmlns:a16="http://schemas.microsoft.com/office/drawing/2014/main" id="{AA2A8BEE-8611-F69B-6D69-4A3D4F794849}"/>
              </a:ext>
            </a:extLst>
          </p:cNvPr>
          <p:cNvCxnSpPr/>
          <p:nvPr/>
        </p:nvCxnSpPr>
        <p:spPr>
          <a:xfrm rot="5400000" flipH="1" flipV="1">
            <a:off x="5974155" y="2780585"/>
            <a:ext cx="1000132" cy="1458131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34">
            <a:extLst>
              <a:ext uri="{FF2B5EF4-FFF2-40B4-BE49-F238E27FC236}">
                <a16:creationId xmlns:a16="http://schemas.microsoft.com/office/drawing/2014/main" id="{08A1C266-8A68-999C-EC6C-496EC4806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015" y="3755115"/>
            <a:ext cx="132160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ko-KR" altLang="en-US" sz="1100" b="0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퇴실버튼</a:t>
            </a:r>
            <a:endParaRPr lang="en-US" altLang="ko-KR" sz="1100" b="0" dirty="0">
              <a:solidFill>
                <a:srgbClr val="FF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  <p:cxnSp>
        <p:nvCxnSpPr>
          <p:cNvPr id="51" name="꺾인 연결선 62">
            <a:extLst>
              <a:ext uri="{FF2B5EF4-FFF2-40B4-BE49-F238E27FC236}">
                <a16:creationId xmlns:a16="http://schemas.microsoft.com/office/drawing/2014/main" id="{B7B7E03D-4234-58BD-DA84-819FB846FC5E}"/>
              </a:ext>
            </a:extLst>
          </p:cNvPr>
          <p:cNvCxnSpPr/>
          <p:nvPr/>
        </p:nvCxnSpPr>
        <p:spPr>
          <a:xfrm rot="5400000" flipH="1" flipV="1">
            <a:off x="6739732" y="3544575"/>
            <a:ext cx="1356528" cy="79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Box 34">
            <a:extLst>
              <a:ext uri="{FF2B5EF4-FFF2-40B4-BE49-F238E27FC236}">
                <a16:creationId xmlns:a16="http://schemas.microsoft.com/office/drawing/2014/main" id="{11BE2C49-C572-7493-4E35-84F2C0715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936" y="3990637"/>
            <a:ext cx="9286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ko-KR" altLang="en-US" sz="1100" b="0" dirty="0" err="1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도어락</a:t>
            </a:r>
            <a:endParaRPr lang="en-US" altLang="ko-KR" sz="1100" b="0" dirty="0">
              <a:solidFill>
                <a:srgbClr val="FF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  <p:sp>
        <p:nvSpPr>
          <p:cNvPr id="53" name="모서리가 둥근 직사각형 44">
            <a:extLst>
              <a:ext uri="{FF2B5EF4-FFF2-40B4-BE49-F238E27FC236}">
                <a16:creationId xmlns:a16="http://schemas.microsoft.com/office/drawing/2014/main" id="{646AF32F-F8C1-C680-16FB-A2F7B185CC2C}"/>
              </a:ext>
            </a:extLst>
          </p:cNvPr>
          <p:cNvSpPr/>
          <p:nvPr/>
        </p:nvSpPr>
        <p:spPr>
          <a:xfrm>
            <a:off x="6346029" y="4224029"/>
            <a:ext cx="2214578" cy="1715133"/>
          </a:xfrm>
          <a:prstGeom prst="roundRect">
            <a:avLst>
              <a:gd name="adj" fmla="val 772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0">
              <a:latin typeface="+mn-ea"/>
            </a:endParaRPr>
          </a:p>
        </p:txBody>
      </p:sp>
      <p:cxnSp>
        <p:nvCxnSpPr>
          <p:cNvPr id="54" name="꺾인 연결선 62">
            <a:extLst>
              <a:ext uri="{FF2B5EF4-FFF2-40B4-BE49-F238E27FC236}">
                <a16:creationId xmlns:a16="http://schemas.microsoft.com/office/drawing/2014/main" id="{C4AE322F-16E2-A144-1A85-467F6F39610A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5415810" y="2660403"/>
            <a:ext cx="1366854" cy="1636590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F00550-3F7E-9A31-A147-17202136E7F5}"/>
              </a:ext>
            </a:extLst>
          </p:cNvPr>
          <p:cNvGrpSpPr/>
          <p:nvPr/>
        </p:nvGrpSpPr>
        <p:grpSpPr>
          <a:xfrm>
            <a:off x="3663207" y="3158810"/>
            <a:ext cx="1711262" cy="2780352"/>
            <a:chOff x="3663207" y="2745998"/>
            <a:chExt cx="1539814" cy="277973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2534274-27F6-C220-2ED3-CB595260BFE2}"/>
                </a:ext>
              </a:extLst>
            </p:cNvPr>
            <p:cNvSpPr/>
            <p:nvPr/>
          </p:nvSpPr>
          <p:spPr>
            <a:xfrm>
              <a:off x="3663207" y="2745998"/>
              <a:ext cx="1539814" cy="277973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0">
                <a:latin typeface="+mn-e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C5B804B-0604-B24B-C568-BFE8D18C7C49}"/>
                </a:ext>
              </a:extLst>
            </p:cNvPr>
            <p:cNvSpPr/>
            <p:nvPr/>
          </p:nvSpPr>
          <p:spPr>
            <a:xfrm>
              <a:off x="3813797" y="2901378"/>
              <a:ext cx="1246348" cy="2624352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0">
                <a:latin typeface="+mn-ea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189DF00-DE55-0BAD-291E-A095EE12A81E}"/>
                </a:ext>
              </a:extLst>
            </p:cNvPr>
            <p:cNvSpPr/>
            <p:nvPr/>
          </p:nvSpPr>
          <p:spPr>
            <a:xfrm>
              <a:off x="4774393" y="4096970"/>
              <a:ext cx="214314" cy="21431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0"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E2F909-1B52-C946-BB72-ED1BF860CF91}"/>
                </a:ext>
              </a:extLst>
            </p:cNvPr>
            <p:cNvSpPr/>
            <p:nvPr/>
          </p:nvSpPr>
          <p:spPr>
            <a:xfrm>
              <a:off x="4560079" y="4168408"/>
              <a:ext cx="357190" cy="714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0">
                <a:latin typeface="+mn-ea"/>
              </a:endParaRPr>
            </a:p>
          </p:txBody>
        </p:sp>
      </p:grpSp>
      <p:pic>
        <p:nvPicPr>
          <p:cNvPr id="62" name="Picture 5" descr="C:\Documents and Settings\jskim\My Documents\My Pictures\Microsoft Clip Organizer\j0434898.png">
            <a:extLst>
              <a:ext uri="{FF2B5EF4-FFF2-40B4-BE49-F238E27FC236}">
                <a16:creationId xmlns:a16="http://schemas.microsoft.com/office/drawing/2014/main" id="{D3DB8909-7061-AE1A-4C6C-563E8B4C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68" y="2172448"/>
            <a:ext cx="565634" cy="533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B53487-C5FF-DB1F-E724-80428DF38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599" y="2078342"/>
            <a:ext cx="1526809" cy="122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318C78-578E-C308-8BC7-0CEA2E82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341" y="4415771"/>
            <a:ext cx="1179977" cy="9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EA66E5-A912-8AEC-2831-5496E4AD0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992" y="3813856"/>
            <a:ext cx="513425" cy="76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4">
            <a:extLst>
              <a:ext uri="{FF2B5EF4-FFF2-40B4-BE49-F238E27FC236}">
                <a16:creationId xmlns:a16="http://schemas.microsoft.com/office/drawing/2014/main" id="{7B12F1D5-6B11-CB19-90B9-ABCDCFC2E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237" y="2243463"/>
            <a:ext cx="132160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sz="1100" b="0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Credential</a:t>
            </a:r>
          </a:p>
        </p:txBody>
      </p:sp>
      <p:sp>
        <p:nvSpPr>
          <p:cNvPr id="6" name="Text Box 34">
            <a:extLst>
              <a:ext uri="{FF2B5EF4-FFF2-40B4-BE49-F238E27FC236}">
                <a16:creationId xmlns:a16="http://schemas.microsoft.com/office/drawing/2014/main" id="{2698868D-4432-856F-57B2-36A8B81C0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348" y="1624051"/>
            <a:ext cx="132160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100" b="0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컨트롤러</a:t>
            </a:r>
            <a:endParaRPr lang="en-US" altLang="ko-KR" sz="1100" b="0" dirty="0">
              <a:solidFill>
                <a:srgbClr val="FF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  <p:sp>
        <p:nvSpPr>
          <p:cNvPr id="9" name="Text Box 34">
            <a:extLst>
              <a:ext uri="{FF2B5EF4-FFF2-40B4-BE49-F238E27FC236}">
                <a16:creationId xmlns:a16="http://schemas.microsoft.com/office/drawing/2014/main" id="{3638E750-E071-6321-6B9F-B66E34642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9607" y="5364126"/>
            <a:ext cx="176500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ko-KR" altLang="en-US" sz="1100" b="0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통합보안 소프트웨어</a:t>
            </a:r>
            <a:endParaRPr lang="en-US" altLang="ko-KR" sz="1100" b="0" dirty="0">
              <a:solidFill>
                <a:srgbClr val="FF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54B613-FFEE-7B8E-F351-B535623B7FBF}"/>
              </a:ext>
            </a:extLst>
          </p:cNvPr>
          <p:cNvCxnSpPr/>
          <p:nvPr/>
        </p:nvCxnSpPr>
        <p:spPr>
          <a:xfrm>
            <a:off x="331362" y="532657"/>
            <a:ext cx="815295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4">
            <a:extLst>
              <a:ext uri="{FF2B5EF4-FFF2-40B4-BE49-F238E27FC236}">
                <a16:creationId xmlns:a16="http://schemas.microsoft.com/office/drawing/2014/main" id="{9D8231FD-93A4-7DE4-C260-CB637F926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780" y="4253312"/>
            <a:ext cx="216830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ko-KR" altLang="en-US" sz="1100" b="0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Arial" charset="0"/>
              </a:rPr>
              <a:t>리더</a:t>
            </a:r>
            <a:endParaRPr lang="en-US" altLang="ko-KR" sz="1100" b="0" dirty="0">
              <a:latin typeface="Noto Sans KR Medium" panose="020B0200000000000000" pitchFamily="50" charset="-127"/>
              <a:ea typeface="Noto Sans KR Medium" panose="020B0200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04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5449"/>
            <a:ext cx="5648135" cy="107721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컨트롤러</a:t>
            </a:r>
            <a:r>
              <a:rPr lang="en-US" altLang="ko-KR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입력</a:t>
            </a:r>
            <a:r>
              <a:rPr lang="en-US" altLang="ko-KR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출력 보드</a:t>
            </a: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 딥 스위치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403910" y="2849209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06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초기화 및 기타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스위치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48300-A243-A967-60DC-9A4D84C876D3}"/>
              </a:ext>
            </a:extLst>
          </p:cNvPr>
          <p:cNvSpPr txBox="1"/>
          <p:nvPr/>
        </p:nvSpPr>
        <p:spPr>
          <a:xfrm>
            <a:off x="552101" y="1261909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 b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초기화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7430E3-C657-B4B4-13E8-31C42548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44574"/>
              </p:ext>
            </p:extLst>
          </p:nvPr>
        </p:nvGraphicFramePr>
        <p:xfrm>
          <a:off x="1645506" y="1566580"/>
          <a:ext cx="4090727" cy="115139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12525">
                  <a:extLst>
                    <a:ext uri="{9D8B030D-6E8A-4147-A177-3AD203B41FA5}">
                      <a16:colId xmlns:a16="http://schemas.microsoft.com/office/drawing/2014/main" val="1962739292"/>
                    </a:ext>
                  </a:extLst>
                </a:gridCol>
                <a:gridCol w="3778202">
                  <a:extLst>
                    <a:ext uri="{9D8B030D-6E8A-4147-A177-3AD203B41FA5}">
                      <a16:colId xmlns:a16="http://schemas.microsoft.com/office/drawing/2014/main" val="2925272393"/>
                    </a:ext>
                  </a:extLst>
                </a:gridCol>
              </a:tblGrid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1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OFF </a:t>
                      </a:r>
                      <a:r>
                        <a:rPr lang="en-US" sz="800" kern="100">
                          <a:effectLst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sz="800" kern="100">
                          <a:effectLst/>
                        </a:rPr>
                        <a:t> ON: </a:t>
                      </a:r>
                      <a:r>
                        <a:rPr lang="ko-KR" sz="800" kern="100">
                          <a:effectLst/>
                        </a:rPr>
                        <a:t>전체</a:t>
                      </a:r>
                      <a:r>
                        <a:rPr lang="en-US" sz="800" kern="100">
                          <a:effectLst/>
                        </a:rPr>
                        <a:t> ID </a:t>
                      </a:r>
                      <a:r>
                        <a:rPr lang="ko-KR" sz="800" kern="100">
                          <a:effectLst/>
                        </a:rPr>
                        <a:t>삭제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1208174521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2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OFF </a:t>
                      </a:r>
                      <a:r>
                        <a:rPr lang="en-US" sz="800" kern="100">
                          <a:effectLst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sz="800" kern="100">
                          <a:effectLst/>
                        </a:rPr>
                        <a:t> ON: </a:t>
                      </a:r>
                      <a:r>
                        <a:rPr lang="ko-KR" sz="800" kern="100">
                          <a:effectLst/>
                        </a:rPr>
                        <a:t>전체</a:t>
                      </a:r>
                      <a:r>
                        <a:rPr lang="en-US" sz="800" kern="100">
                          <a:effectLst/>
                        </a:rPr>
                        <a:t> EVENT </a:t>
                      </a:r>
                      <a:r>
                        <a:rPr lang="ko-KR" sz="800" kern="100">
                          <a:effectLst/>
                        </a:rPr>
                        <a:t>삭제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2423403659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3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OFF </a:t>
                      </a:r>
                      <a:r>
                        <a:rPr lang="en-US" sz="800" kern="100">
                          <a:effectLst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sz="800" kern="100">
                          <a:effectLst/>
                        </a:rPr>
                        <a:t> ON: </a:t>
                      </a:r>
                      <a:r>
                        <a:rPr lang="ko-KR" sz="800" kern="100">
                          <a:effectLst/>
                        </a:rPr>
                        <a:t>리더 정보삭제</a:t>
                      </a:r>
                      <a:r>
                        <a:rPr lang="en-US" sz="800" kern="100">
                          <a:effectLst/>
                        </a:rPr>
                        <a:t>, </a:t>
                      </a:r>
                      <a:r>
                        <a:rPr lang="ko-KR" sz="800" kern="100">
                          <a:effectLst/>
                        </a:rPr>
                        <a:t>시스템 정보 및</a:t>
                      </a:r>
                      <a:r>
                        <a:rPr lang="en-US" sz="800" kern="100">
                          <a:effectLst/>
                        </a:rPr>
                        <a:t> T/S, HT/S, </a:t>
                      </a:r>
                      <a:r>
                        <a:rPr lang="ko-KR" sz="800" kern="100">
                          <a:effectLst/>
                        </a:rPr>
                        <a:t>출력 </a:t>
                      </a:r>
                      <a:r>
                        <a:rPr lang="ko-KR" sz="800" kern="100" err="1">
                          <a:effectLst/>
                        </a:rPr>
                        <a:t>정보</a:t>
                      </a:r>
                      <a:r>
                        <a:rPr lang="ko-KR" altLang="en-US" sz="800" kern="100" err="1">
                          <a:effectLst/>
                        </a:rPr>
                        <a:t>등</a:t>
                      </a:r>
                      <a:r>
                        <a:rPr lang="ko-KR" altLang="en-US" sz="800" kern="100">
                          <a:effectLst/>
                        </a:rPr>
                        <a:t> 설정 정보</a:t>
                      </a:r>
                      <a:r>
                        <a:rPr lang="en-US" sz="800" kern="100">
                          <a:effectLst/>
                        </a:rPr>
                        <a:t> </a:t>
                      </a:r>
                      <a:r>
                        <a:rPr lang="ko-KR" sz="800" kern="100">
                          <a:effectLst/>
                        </a:rPr>
                        <a:t>초기화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291822896"/>
                  </a:ext>
                </a:extLst>
              </a:tr>
              <a:tr h="28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4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 dirty="0">
                          <a:effectLst/>
                        </a:rPr>
                        <a:t>OFF </a:t>
                      </a:r>
                      <a:r>
                        <a:rPr lang="en-US" sz="800" kern="100" dirty="0">
                          <a:effectLst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sz="800" kern="100" dirty="0">
                          <a:effectLst/>
                        </a:rPr>
                        <a:t> ON</a:t>
                      </a:r>
                      <a:r>
                        <a:rPr lang="ko-KR" altLang="en-US" sz="800" kern="100" dirty="0">
                          <a:effectLst/>
                        </a:rPr>
                        <a:t> </a:t>
                      </a:r>
                      <a:r>
                        <a:rPr lang="en-US" altLang="ko-KR" sz="800" kern="100" dirty="0">
                          <a:effectLst/>
                        </a:rPr>
                        <a:t>:</a:t>
                      </a:r>
                      <a:r>
                        <a:rPr lang="ko-KR" altLang="en-US" sz="800" kern="100" dirty="0">
                          <a:effectLst/>
                        </a:rPr>
                        <a:t> </a:t>
                      </a:r>
                      <a:r>
                        <a:rPr lang="ko-KR" sz="800" kern="100" dirty="0">
                          <a:effectLst/>
                        </a:rPr>
                        <a:t>네트워크 정보 초기화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389322166"/>
                  </a:ext>
                </a:extLst>
              </a:tr>
            </a:tbl>
          </a:graphicData>
        </a:graphic>
      </p:graphicFrame>
      <p:pic>
        <p:nvPicPr>
          <p:cNvPr id="1025" name="그림 22" descr="그림1.png">
            <a:extLst>
              <a:ext uri="{FF2B5EF4-FFF2-40B4-BE49-F238E27FC236}">
                <a16:creationId xmlns:a16="http://schemas.microsoft.com/office/drawing/2014/main" id="{0969E88E-3F1B-E1D1-C954-7C93C988F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0" y="1516573"/>
            <a:ext cx="914402" cy="12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62A1F-1C9C-6BCF-08C5-48978B8BF23C}"/>
              </a:ext>
            </a:extLst>
          </p:cNvPr>
          <p:cNvSpPr txBox="1"/>
          <p:nvPr/>
        </p:nvSpPr>
        <p:spPr>
          <a:xfrm>
            <a:off x="695810" y="2730063"/>
            <a:ext cx="527420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컨트롤러가 완전히 부팅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(application boot)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정상적인 동작하는 경우 초기화 스위치 사용 가능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(bootloader boot (F/W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version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V6x.xx.x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표기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경우 초기화 스위치는 동작 하지 않음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스위치를 동작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(OFF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ON)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하는 경우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CPU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상태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LED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 매우 빠르게 깜빡임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CPU LED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상태가 안정화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완료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전 초기화 스위치를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(ON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OFF)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하면 진행중인 초기화만 완료됨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(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한꺼번에 여러가지의 초기화 </a:t>
            </a:r>
            <a:r>
              <a:rPr lang="ko-KR" altLang="en-US" sz="90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진행시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CPU LED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가 안정화 될 때까지 반드시 스위치를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ON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위치에 두어야 함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C0480EF-2DBE-D48B-189C-E50CA1A8D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69356"/>
              </p:ext>
            </p:extLst>
          </p:nvPr>
        </p:nvGraphicFramePr>
        <p:xfrm>
          <a:off x="1658153" y="3891652"/>
          <a:ext cx="684510" cy="115139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89302">
                  <a:extLst>
                    <a:ext uri="{9D8B030D-6E8A-4147-A177-3AD203B41FA5}">
                      <a16:colId xmlns:a16="http://schemas.microsoft.com/office/drawing/2014/main" val="1962739292"/>
                    </a:ext>
                  </a:extLst>
                </a:gridCol>
                <a:gridCol w="395208">
                  <a:extLst>
                    <a:ext uri="{9D8B030D-6E8A-4147-A177-3AD203B41FA5}">
                      <a16:colId xmlns:a16="http://schemas.microsoft.com/office/drawing/2014/main" val="2925272393"/>
                    </a:ext>
                  </a:extLst>
                </a:gridCol>
              </a:tblGrid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1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1208174521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2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OFF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2423403659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3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291822896"/>
                  </a:ext>
                </a:extLst>
              </a:tr>
              <a:tr h="28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4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 dirty="0">
                          <a:effectLst/>
                        </a:rPr>
                        <a:t>OFF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38932216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04E3261-CAF9-6FDF-4705-2EA8AEF7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6" y="3875115"/>
            <a:ext cx="866869" cy="1159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EFF16B-FBD9-C134-3827-B3E181B97F73}"/>
              </a:ext>
            </a:extLst>
          </p:cNvPr>
          <p:cNvSpPr txBox="1"/>
          <p:nvPr/>
        </p:nvSpPr>
        <p:spPr>
          <a:xfrm>
            <a:off x="552101" y="3592070"/>
            <a:ext cx="1615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TEST MODE BOOT</a:t>
            </a:r>
            <a:endParaRPr lang="ko-KR" altLang="en-US" sz="1200" b="1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0D3C55-2D5E-CFB8-6639-E4AEBFFC5EE2}"/>
              </a:ext>
            </a:extLst>
          </p:cNvPr>
          <p:cNvSpPr txBox="1"/>
          <p:nvPr/>
        </p:nvSpPr>
        <p:spPr>
          <a:xfrm>
            <a:off x="2391121" y="3893085"/>
            <a:ext cx="4515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TEST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MODE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READER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인식된 사용자를 무조건 등록된 사용자로 출력을 동작 시킴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전원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OFF 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초기화 스위치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3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ON 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전원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ON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(Boot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완료 후 해당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스위치를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OFF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하더라도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TEST MODE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는 유지됨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해제 방법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OFF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초기화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스위치 전체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OFF 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전원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ON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8B1922-F67A-FC3E-68DB-9CBAC7F8F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92945"/>
              </p:ext>
            </p:extLst>
          </p:nvPr>
        </p:nvGraphicFramePr>
        <p:xfrm>
          <a:off x="1641660" y="5370643"/>
          <a:ext cx="684510" cy="115139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89302">
                  <a:extLst>
                    <a:ext uri="{9D8B030D-6E8A-4147-A177-3AD203B41FA5}">
                      <a16:colId xmlns:a16="http://schemas.microsoft.com/office/drawing/2014/main" val="1962739292"/>
                    </a:ext>
                  </a:extLst>
                </a:gridCol>
                <a:gridCol w="395208">
                  <a:extLst>
                    <a:ext uri="{9D8B030D-6E8A-4147-A177-3AD203B41FA5}">
                      <a16:colId xmlns:a16="http://schemas.microsoft.com/office/drawing/2014/main" val="2925272393"/>
                    </a:ext>
                  </a:extLst>
                </a:gridCol>
              </a:tblGrid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1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 dirty="0">
                          <a:effectLst/>
                        </a:rPr>
                        <a:t>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1208174521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 dirty="0">
                          <a:effectLst/>
                        </a:rPr>
                        <a:t>2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2423403659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3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 dirty="0">
                          <a:effectLst/>
                        </a:rPr>
                        <a:t>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291822896"/>
                  </a:ext>
                </a:extLst>
              </a:tr>
              <a:tr h="28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4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 dirty="0">
                          <a:effectLst/>
                        </a:rPr>
                        <a:t>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3893221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8ADAC90-4F39-137E-286F-2EEFF2734CBB}"/>
              </a:ext>
            </a:extLst>
          </p:cNvPr>
          <p:cNvSpPr txBox="1"/>
          <p:nvPr/>
        </p:nvSpPr>
        <p:spPr>
          <a:xfrm>
            <a:off x="553228" y="5130119"/>
            <a:ext cx="1759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BOOTLOADER BOOT</a:t>
            </a:r>
            <a:endParaRPr lang="ko-KR" altLang="en-US" sz="1200" b="1">
              <a:solidFill>
                <a:srgbClr val="7030A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21370-DFDE-C05B-A6C0-E87FE9B4DE13}"/>
              </a:ext>
            </a:extLst>
          </p:cNvPr>
          <p:cNvSpPr txBox="1"/>
          <p:nvPr/>
        </p:nvSpPr>
        <p:spPr>
          <a:xfrm>
            <a:off x="2391121" y="5370643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Bootloader Boot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컨트롤러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 F/W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정상적이지 않을 경우 새로운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application f/w download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위한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boot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전원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OFF 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초기화 스위치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 ~ 4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ON 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전원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ON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(Boot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완료 후 해당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스위치를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OFF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하더라도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Bootloader Boot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상태는 유지됨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(F/W version V60.00.0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이상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해제 방법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(application boot)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OFF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초기화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스위치 전체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OFF 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전원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ON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E6B7F1-FEC8-688F-C354-B59041E9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26" y="5361035"/>
            <a:ext cx="856390" cy="11706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42AA12-E073-CED5-9031-41086795B732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0158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확장보드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속도 설정 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44032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BOARD ID / BAUD RATE 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스위치 </a:t>
            </a: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AE16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RE16)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48300-A243-A967-60DC-9A4D84C876D3}"/>
              </a:ext>
            </a:extLst>
          </p:cNvPr>
          <p:cNvSpPr txBox="1"/>
          <p:nvPr/>
        </p:nvSpPr>
        <p:spPr>
          <a:xfrm>
            <a:off x="553745" y="3244877"/>
            <a:ext cx="1483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BAUD RATE </a:t>
            </a:r>
            <a:r>
              <a:rPr lang="ko-KR" altLang="en-US" sz="1200" b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7430E3-C657-B4B4-13E8-31C42548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717245"/>
              </p:ext>
            </p:extLst>
          </p:nvPr>
        </p:nvGraphicFramePr>
        <p:xfrm>
          <a:off x="1645506" y="3545203"/>
          <a:ext cx="4090727" cy="115139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12525">
                  <a:extLst>
                    <a:ext uri="{9D8B030D-6E8A-4147-A177-3AD203B41FA5}">
                      <a16:colId xmlns:a16="http://schemas.microsoft.com/office/drawing/2014/main" val="1962739292"/>
                    </a:ext>
                  </a:extLst>
                </a:gridCol>
                <a:gridCol w="3778202">
                  <a:extLst>
                    <a:ext uri="{9D8B030D-6E8A-4147-A177-3AD203B41FA5}">
                      <a16:colId xmlns:a16="http://schemas.microsoft.com/office/drawing/2014/main" val="2925272393"/>
                    </a:ext>
                  </a:extLst>
                </a:gridCol>
              </a:tblGrid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1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ON: </a:t>
                      </a:r>
                      <a:r>
                        <a:rPr lang="en-US" altLang="ko-KR" sz="800" kern="100">
                          <a:effectLst/>
                        </a:rPr>
                        <a:t>19200 bps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1208174521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2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ON: </a:t>
                      </a:r>
                      <a:r>
                        <a:rPr lang="en-US" altLang="ko-KR" sz="800" kern="100">
                          <a:effectLst/>
                        </a:rPr>
                        <a:t>38400 bps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2423403659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3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ON: </a:t>
                      </a:r>
                      <a:r>
                        <a:rPr lang="en-US" altLang="ko-KR" sz="800" kern="100">
                          <a:effectLst/>
                        </a:rPr>
                        <a:t>57600 bps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291822896"/>
                  </a:ext>
                </a:extLst>
              </a:tr>
              <a:tr h="28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4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 dirty="0">
                          <a:effectLst/>
                        </a:rPr>
                        <a:t>ON</a:t>
                      </a:r>
                      <a:r>
                        <a:rPr lang="ko-KR" altLang="en-US" sz="800" kern="100" dirty="0">
                          <a:effectLst/>
                        </a:rPr>
                        <a:t> </a:t>
                      </a:r>
                      <a:r>
                        <a:rPr lang="en-US" altLang="ko-KR" sz="800" kern="100" dirty="0">
                          <a:effectLst/>
                        </a:rPr>
                        <a:t>:</a:t>
                      </a:r>
                      <a:r>
                        <a:rPr lang="ko-KR" altLang="en-US" sz="800" kern="100" dirty="0">
                          <a:effectLst/>
                        </a:rPr>
                        <a:t> </a:t>
                      </a:r>
                      <a:r>
                        <a:rPr lang="en-US" altLang="ko-KR" sz="800" kern="100" dirty="0">
                          <a:effectLst/>
                        </a:rPr>
                        <a:t>115200 bps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389322166"/>
                  </a:ext>
                </a:extLst>
              </a:tr>
            </a:tbl>
          </a:graphicData>
        </a:graphic>
      </p:graphicFrame>
      <p:pic>
        <p:nvPicPr>
          <p:cNvPr id="1025" name="그림 22" descr="그림1.png">
            <a:extLst>
              <a:ext uri="{FF2B5EF4-FFF2-40B4-BE49-F238E27FC236}">
                <a16:creationId xmlns:a16="http://schemas.microsoft.com/office/drawing/2014/main" id="{0969E88E-3F1B-E1D1-C954-7C93C988F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0" y="3495196"/>
            <a:ext cx="914402" cy="12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90952B-85F7-050B-1752-5229D1A9EE02}"/>
              </a:ext>
            </a:extLst>
          </p:cNvPr>
          <p:cNvSpPr txBox="1"/>
          <p:nvPr/>
        </p:nvSpPr>
        <p:spPr>
          <a:xfrm>
            <a:off x="695810" y="4708684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4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상태 값 중 한가지 선택만 유효함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두개 이상 선택 시 먼저 확인된 값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불가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설정됨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전체가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OFF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경우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57600 bps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설정됨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(default)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1FBCB-20A5-97C5-B4F6-5BD4B533B8DA}"/>
              </a:ext>
            </a:extLst>
          </p:cNvPr>
          <p:cNvSpPr txBox="1"/>
          <p:nvPr/>
        </p:nvSpPr>
        <p:spPr>
          <a:xfrm>
            <a:off x="553745" y="1266156"/>
            <a:ext cx="1350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BOARD ID </a:t>
            </a:r>
            <a:r>
              <a:rPr lang="ko-KR" altLang="en-US" sz="1200" b="1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0FCAE8B-FA3B-D638-59EC-7DE3D6FF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633125"/>
              </p:ext>
            </p:extLst>
          </p:nvPr>
        </p:nvGraphicFramePr>
        <p:xfrm>
          <a:off x="1648091" y="1553666"/>
          <a:ext cx="4090727" cy="115139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12525">
                  <a:extLst>
                    <a:ext uri="{9D8B030D-6E8A-4147-A177-3AD203B41FA5}">
                      <a16:colId xmlns:a16="http://schemas.microsoft.com/office/drawing/2014/main" val="1962739292"/>
                    </a:ext>
                  </a:extLst>
                </a:gridCol>
                <a:gridCol w="3778202">
                  <a:extLst>
                    <a:ext uri="{9D8B030D-6E8A-4147-A177-3AD203B41FA5}">
                      <a16:colId xmlns:a16="http://schemas.microsoft.com/office/drawing/2014/main" val="2925272393"/>
                    </a:ext>
                  </a:extLst>
                </a:gridCol>
              </a:tblGrid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1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OFF : 0, ON: </a:t>
                      </a:r>
                      <a:r>
                        <a:rPr lang="en-US" altLang="ko-KR" sz="800" kern="100">
                          <a:effectLst/>
                        </a:rPr>
                        <a:t>1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1208174521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2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OFF : 0, ON: </a:t>
                      </a:r>
                      <a:r>
                        <a:rPr lang="en-US" altLang="ko-KR" sz="800" kern="100">
                          <a:effectLst/>
                        </a:rPr>
                        <a:t>2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2423403659"/>
                  </a:ext>
                </a:extLst>
              </a:tr>
              <a:tr h="28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3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>
                          <a:effectLst/>
                        </a:rPr>
                        <a:t>OFF : 0, ON: </a:t>
                      </a:r>
                      <a:r>
                        <a:rPr lang="en-US" altLang="ko-KR" sz="800" kern="100">
                          <a:effectLst/>
                        </a:rPr>
                        <a:t>4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291822896"/>
                  </a:ext>
                </a:extLst>
              </a:tr>
              <a:tr h="28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kern="100">
                          <a:effectLst/>
                        </a:rPr>
                        <a:t>4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800" kern="100" dirty="0">
                          <a:effectLst/>
                        </a:rPr>
                        <a:t>OFF : 0, ON</a:t>
                      </a:r>
                      <a:r>
                        <a:rPr lang="ko-KR" altLang="en-US" sz="800" kern="100" dirty="0">
                          <a:effectLst/>
                        </a:rPr>
                        <a:t> </a:t>
                      </a:r>
                      <a:r>
                        <a:rPr lang="en-US" altLang="ko-KR" sz="800" kern="100" dirty="0">
                          <a:effectLst/>
                        </a:rPr>
                        <a:t>:</a:t>
                      </a:r>
                      <a:r>
                        <a:rPr lang="ko-KR" altLang="en-US" sz="800" kern="100" dirty="0">
                          <a:effectLst/>
                        </a:rPr>
                        <a:t> </a:t>
                      </a:r>
                      <a:r>
                        <a:rPr lang="en-US" altLang="ko-KR" sz="800" kern="100" dirty="0">
                          <a:effectLst/>
                        </a:rPr>
                        <a:t>8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5417" marR="55417" marT="0" marB="0" anchor="ctr"/>
                </a:tc>
                <a:extLst>
                  <a:ext uri="{0D108BD9-81ED-4DB2-BD59-A6C34878D82A}">
                    <a16:rowId xmlns:a16="http://schemas.microsoft.com/office/drawing/2014/main" val="3389322166"/>
                  </a:ext>
                </a:extLst>
              </a:tr>
            </a:tbl>
          </a:graphicData>
        </a:graphic>
      </p:graphicFrame>
      <p:pic>
        <p:nvPicPr>
          <p:cNvPr id="18" name="그림 22" descr="그림1.png">
            <a:extLst>
              <a:ext uri="{FF2B5EF4-FFF2-40B4-BE49-F238E27FC236}">
                <a16:creationId xmlns:a16="http://schemas.microsoft.com/office/drawing/2014/main" id="{2FC12ABB-759E-9B4F-D3DE-8F2CA872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45" y="1503659"/>
            <a:ext cx="914402" cy="12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5ABC29-EDDB-A96E-52CA-628F57D986F7}"/>
              </a:ext>
            </a:extLst>
          </p:cNvPr>
          <p:cNvSpPr txBox="1"/>
          <p:nvPr/>
        </p:nvSpPr>
        <p:spPr>
          <a:xfrm>
            <a:off x="677731" y="272231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4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상태 값의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합의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BOARD ID 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의미함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(0 ~ 15)</a:t>
            </a:r>
          </a:p>
          <a:p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1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이상의 확장 보드 연결할 경우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BOARD ID</a:t>
            </a:r>
            <a:r>
              <a:rPr lang="ko-KR" altLang="en-US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중첩되지 않도록 설정 할 것</a:t>
            </a:r>
            <a:endParaRPr lang="en-US" altLang="ko-KR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FB994-8C3E-13D6-E5B3-37F0831996B1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79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46710" y="2751010"/>
            <a:ext cx="5648135" cy="107721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모바일 리더기 설정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관리자용 앱</a:t>
            </a:r>
            <a:r>
              <a:rPr lang="en-US" altLang="ko-KR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874426" y="2871403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942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리더기 설치시 주의 사항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BLE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리더 </a:t>
            </a: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 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FF03F-5CD4-1DF2-43D8-ADE3D10BBE6B}"/>
              </a:ext>
            </a:extLst>
          </p:cNvPr>
          <p:cNvSpPr txBox="1"/>
          <p:nvPr/>
        </p:nvSpPr>
        <p:spPr>
          <a:xfrm>
            <a:off x="599266" y="1266210"/>
            <a:ext cx="7950895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Manager App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통한 인식거리용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Level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1-1.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스캔 후 설정 하고자 하는 리더 확인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1-2.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리더와의 인식 거리 및 동작 방식을 고려해서 설치 현장에서의 거리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LEVEL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확인 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1-3.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설정할 리더를 선택한 후 설정 모드에서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1-2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측정한 거리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LEVEL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참조 하여 각각의 동작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모드에 따른 거리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LEVEL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설정 후 전송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측정치가 설정치 보다 큰 경우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Mobile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ID app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에서 해당 모드에서 인식된다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   Ex) -50 &gt; -60 )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1-4.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값 확인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재 스캔 후 설정모드 진입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E9FB84-9EB7-457C-EA48-D31B0FB1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96" y="2596657"/>
            <a:ext cx="2035548" cy="38358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D62587-FAF0-4438-A34E-3586D409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83" y="2596657"/>
            <a:ext cx="2024749" cy="38358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FBE3F5-472C-0CA3-CEA9-F00C12C31FF7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810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리더기 설치시 주의 사항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BLE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리더 </a:t>
            </a: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 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FF03F-5CD4-1DF2-43D8-ADE3D10BBE6B}"/>
              </a:ext>
            </a:extLst>
          </p:cNvPr>
          <p:cNvSpPr txBox="1"/>
          <p:nvPr/>
        </p:nvSpPr>
        <p:spPr>
          <a:xfrm>
            <a:off x="599266" y="1266210"/>
            <a:ext cx="5022209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2. Manager App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통한 리더 출력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Format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2-1.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스캔 후 설정 하고자 하는 리더 확인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2-2.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설정할 리더를 선택한 후 설정 모드에서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출력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Format”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출력 방식을 선택 후 전송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■ 34MSB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34Bit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MSB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방식의 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(HID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34BIT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출력과 동일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 (Default)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■ 34LSB : 34Bit LSB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(HID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 34BIT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출력과 동일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■ 32MSB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32Bit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MSB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■ 32LSB : 32Bit LSB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2-3.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값 확인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자동으로 재 스캔 후 설정모드 진입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D701C9-93FC-08E7-EE88-8DE0888D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0" y="2774197"/>
            <a:ext cx="1941333" cy="36582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8A0056-F921-A965-C2AC-0E893AF5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16" y="2774197"/>
            <a:ext cx="1931035" cy="36582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41354C-DB1D-2C59-D565-C711B3564019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48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리더기 설치시 주의 사항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BLE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리더 </a:t>
            </a: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 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FF03F-5CD4-1DF2-43D8-ADE3D10BBE6B}"/>
              </a:ext>
            </a:extLst>
          </p:cNvPr>
          <p:cNvSpPr txBox="1"/>
          <p:nvPr/>
        </p:nvSpPr>
        <p:spPr>
          <a:xfrm>
            <a:off x="599266" y="1266210"/>
            <a:ext cx="6145913" cy="23083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3. Manager App (Android Mobile)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통한 리더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F/W update : </a:t>
            </a:r>
            <a:r>
              <a:rPr lang="ko-KR" altLang="en-US" sz="1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</a:t>
            </a:r>
            <a:r>
              <a:rPr lang="en-US" altLang="ko-KR" sz="1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제조사의 사전 승인 및 관리하에 진행 할 것</a:t>
            </a:r>
            <a:endParaRPr lang="en-US" altLang="ko-KR" sz="1000" b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3-1.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스캔 후 설정 하고자 하는 리더 확인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(①②)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3-2.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설정할 리더를 선택한 후 설정 모드에서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펌웨어 업데이트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진입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(③)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3-3.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펌웨어 종류 및 파일 선택 후 업데이트 진행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④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Boot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상태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Bootloader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⑤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Boot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상태의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펌웨어의 버전 정보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⑥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 하고자 하는 펌웨어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종류 선택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■ Bootloader : Application boot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상태가 되며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버전 정보를 표기 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 (④, ⑤) 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■ Application : Bootloader boot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상태가 되며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Bootloader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버전 정보를 표기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 (④, ⑤)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⑦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 하고자 하는 펌웨어를 선택 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■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사전에 승인된 펌웨어 파일을 해당 모바일에 저장 후 선택 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⑧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업데이트를 진행 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3-4.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업데이트 버전 확인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■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화면의 펌웨어 업데이트 메뉴 재 진입 후 펌웨어 버전 확인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947D06-1AEB-87A3-505B-22B59AC5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57" y="3724027"/>
            <a:ext cx="1557854" cy="29356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1B09AD-B162-43EE-2028-BBD21D50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76" y="3724027"/>
            <a:ext cx="1557855" cy="29356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F1B62B-AA87-EDE7-81CD-9E9A8241B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196" y="3724027"/>
            <a:ext cx="1557856" cy="29385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D26699-5163-3E57-CDA6-5DD9ADAE4BA7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01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46710" y="2751010"/>
            <a:ext cx="5648135" cy="1077218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모바일 </a:t>
            </a:r>
            <a:r>
              <a:rPr lang="en-US" altLang="ko-KR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ID </a:t>
            </a:r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설정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사용자용 앱</a:t>
            </a:r>
            <a:r>
              <a:rPr lang="en-US" altLang="ko-KR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171828" y="2875842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733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</a:t>
            </a:r>
            <a:r>
              <a:rPr kumimoji="0"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설정시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주의 사항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BLE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리더 </a:t>
            </a: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 </a:t>
            </a:r>
            <a:r>
              <a:rPr kumimoji="0"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53642-E669-38D5-720A-82E2AD7CCD6A}"/>
              </a:ext>
            </a:extLst>
          </p:cNvPr>
          <p:cNvSpPr txBox="1"/>
          <p:nvPr/>
        </p:nvSpPr>
        <p:spPr>
          <a:xfrm>
            <a:off x="588933" y="1270830"/>
            <a:ext cx="749884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4. Mobile ID App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통한 동작 모드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작동 선택 및 개인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(Mobile)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감도 조정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4-1. Mobile ID App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앱 설정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모드 진입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4-2. 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모드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항목에서 동작 모드 선택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 가능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4-3. “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작동 선택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Mobile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상태에 따른 작동 방식을 선택 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단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IOS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장비의 경우 별도 문의 요망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4-4. 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 감도 설정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항목에서 개인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(Mobile)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별 연결 강도를 선택한다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■ Manager App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통한 인식 거리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LEVEL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시 개인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(Mobile)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별 인식 거리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LEVEL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편차가 있을 때 개인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(Mobile)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별 연결 강도를 설정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● 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”, 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“, 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약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“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강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경우 인식 거리가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Manager App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설정한 거리 보다 길어 진다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F2D49B-666C-465F-FC68-6F988E1B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7" y="2816775"/>
            <a:ext cx="1667361" cy="3607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631ABA-2AB8-19A6-5C4D-B618271B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96" y="2816775"/>
            <a:ext cx="1667361" cy="3607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27408D-5EBC-0809-DF37-84B0B6734DD2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095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46710" y="2751010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리더기 설치시 주의사항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514880" y="2835893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16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326849" y="60155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 시스템 통합 구성도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FD5C5F3-063D-76DB-95D9-653DBBEFC91A}"/>
              </a:ext>
            </a:extLst>
          </p:cNvPr>
          <p:cNvCxnSpPr/>
          <p:nvPr/>
        </p:nvCxnSpPr>
        <p:spPr>
          <a:xfrm>
            <a:off x="422681" y="551319"/>
            <a:ext cx="815295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6E4B45-4FC9-B761-2BDC-C25E8E0E297D}"/>
              </a:ext>
            </a:extLst>
          </p:cNvPr>
          <p:cNvGrpSpPr/>
          <p:nvPr/>
        </p:nvGrpSpPr>
        <p:grpSpPr>
          <a:xfrm>
            <a:off x="365855" y="1655685"/>
            <a:ext cx="8684929" cy="3988292"/>
            <a:chOff x="365855" y="1883959"/>
            <a:chExt cx="8406479" cy="3760018"/>
          </a:xfrm>
        </p:grpSpPr>
        <p:sp>
          <p:nvSpPr>
            <p:cNvPr id="1068" name="Rectangle 10">
              <a:extLst>
                <a:ext uri="{FF2B5EF4-FFF2-40B4-BE49-F238E27FC236}">
                  <a16:creationId xmlns:a16="http://schemas.microsoft.com/office/drawing/2014/main" id="{35502D79-C845-F530-BC22-F6B74F8875DC}"/>
                </a:ext>
              </a:extLst>
            </p:cNvPr>
            <p:cNvSpPr/>
            <p:nvPr/>
          </p:nvSpPr>
          <p:spPr>
            <a:xfrm rot="5400000" flipV="1">
              <a:off x="7842456" y="3592700"/>
              <a:ext cx="457200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7" name="Rectangle 10">
              <a:extLst>
                <a:ext uri="{FF2B5EF4-FFF2-40B4-BE49-F238E27FC236}">
                  <a16:creationId xmlns:a16="http://schemas.microsoft.com/office/drawing/2014/main" id="{539FC781-68C8-ECD0-B0DF-2A4455DF819D}"/>
                </a:ext>
              </a:extLst>
            </p:cNvPr>
            <p:cNvSpPr/>
            <p:nvPr/>
          </p:nvSpPr>
          <p:spPr>
            <a:xfrm rot="5400000" flipV="1">
              <a:off x="7533372" y="3626877"/>
              <a:ext cx="457200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6" name="Rectangle 10">
              <a:extLst>
                <a:ext uri="{FF2B5EF4-FFF2-40B4-BE49-F238E27FC236}">
                  <a16:creationId xmlns:a16="http://schemas.microsoft.com/office/drawing/2014/main" id="{7DE11187-B925-DF2C-6914-B5575AB9422A}"/>
                </a:ext>
              </a:extLst>
            </p:cNvPr>
            <p:cNvSpPr/>
            <p:nvPr/>
          </p:nvSpPr>
          <p:spPr>
            <a:xfrm rot="5400000" flipV="1">
              <a:off x="7223026" y="3594914"/>
              <a:ext cx="457200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F93038A3-A906-E535-3274-D4AB359DAB60}"/>
                </a:ext>
              </a:extLst>
            </p:cNvPr>
            <p:cNvSpPr/>
            <p:nvPr/>
          </p:nvSpPr>
          <p:spPr>
            <a:xfrm>
              <a:off x="1690321" y="3769992"/>
              <a:ext cx="4389120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375907DA-2BCE-864A-2B10-D473FD638FFD}"/>
                </a:ext>
              </a:extLst>
            </p:cNvPr>
            <p:cNvSpPr/>
            <p:nvPr/>
          </p:nvSpPr>
          <p:spPr>
            <a:xfrm rot="5400000">
              <a:off x="1865699" y="4126783"/>
              <a:ext cx="914400" cy="18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13F11D27-0971-AFA2-8B88-72961C0A4DCD}"/>
                </a:ext>
              </a:extLst>
            </p:cNvPr>
            <p:cNvSpPr/>
            <p:nvPr/>
          </p:nvSpPr>
          <p:spPr>
            <a:xfrm rot="5400000">
              <a:off x="2920148" y="4131520"/>
              <a:ext cx="914400" cy="18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33E1BE20-ECF9-B410-4EA2-031E092D20A5}"/>
                </a:ext>
              </a:extLst>
            </p:cNvPr>
            <p:cNvSpPr/>
            <p:nvPr/>
          </p:nvSpPr>
          <p:spPr>
            <a:xfrm>
              <a:off x="1861659" y="3425155"/>
              <a:ext cx="260243" cy="18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0089F955-9924-5C06-2052-00A990048921}"/>
                </a:ext>
              </a:extLst>
            </p:cNvPr>
            <p:cNvSpPr/>
            <p:nvPr/>
          </p:nvSpPr>
          <p:spPr>
            <a:xfrm>
              <a:off x="1848959" y="3622005"/>
              <a:ext cx="260243" cy="18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7159F169-FF24-81F9-7347-053620989ECD}"/>
                </a:ext>
              </a:extLst>
            </p:cNvPr>
            <p:cNvSpPr/>
            <p:nvPr/>
          </p:nvSpPr>
          <p:spPr>
            <a:xfrm>
              <a:off x="1511776" y="2955434"/>
              <a:ext cx="6934156" cy="45719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B4F82FC7-C0F8-E613-2438-19FBD781B501}"/>
                </a:ext>
              </a:extLst>
            </p:cNvPr>
            <p:cNvSpPr/>
            <p:nvPr/>
          </p:nvSpPr>
          <p:spPr>
            <a:xfrm>
              <a:off x="1602230" y="2228165"/>
              <a:ext cx="491054" cy="390153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Trapezoid 13">
              <a:extLst>
                <a:ext uri="{FF2B5EF4-FFF2-40B4-BE49-F238E27FC236}">
                  <a16:creationId xmlns:a16="http://schemas.microsoft.com/office/drawing/2014/main" id="{AA31801D-A40B-C2EF-00E5-AE414E7F2A44}"/>
                </a:ext>
              </a:extLst>
            </p:cNvPr>
            <p:cNvSpPr/>
            <p:nvPr/>
          </p:nvSpPr>
          <p:spPr>
            <a:xfrm>
              <a:off x="2642544" y="2228165"/>
              <a:ext cx="491054" cy="39015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8AD1B6D6-220C-EBC6-B24E-6BFF586873BB}"/>
                </a:ext>
              </a:extLst>
            </p:cNvPr>
            <p:cNvSpPr txBox="1"/>
            <p:nvPr/>
          </p:nvSpPr>
          <p:spPr>
            <a:xfrm>
              <a:off x="4724799" y="2981639"/>
              <a:ext cx="12845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kern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</a:rPr>
                <a:t>네트워크</a:t>
              </a:r>
              <a:r>
                <a:rPr lang="en-US" altLang="ko-KR" sz="800" kern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</a:rPr>
                <a:t>(IP</a:t>
              </a:r>
              <a:r>
                <a:rPr lang="ko-KR" altLang="en-US" sz="800" kern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</a:rPr>
                <a:t>기반</a:t>
              </a:r>
              <a:r>
                <a:rPr lang="en-US" altLang="ko-KR" sz="800" kern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</a:rPr>
                <a:t>, TCP/IP)</a:t>
              </a:r>
              <a:endParaRPr kumimoji="0" lang="ko-KR" altLang="en-US" sz="80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711A2CCE-B41F-8EBE-474F-25F90ADC9D7A}"/>
                </a:ext>
              </a:extLst>
            </p:cNvPr>
            <p:cNvSpPr txBox="1"/>
            <p:nvPr/>
          </p:nvSpPr>
          <p:spPr>
            <a:xfrm>
              <a:off x="1205486" y="1883959"/>
              <a:ext cx="12845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kern="0" dirty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통합보안관리서버</a:t>
              </a:r>
              <a:endParaRPr lang="en-US" altLang="ko-KR" sz="900" b="1" kern="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B70FDA57-4250-6B92-EBD2-D316E7DF3D47}"/>
                </a:ext>
              </a:extLst>
            </p:cNvPr>
            <p:cNvSpPr/>
            <p:nvPr/>
          </p:nvSpPr>
          <p:spPr>
            <a:xfrm rot="5400000" flipV="1">
              <a:off x="1687225" y="2777733"/>
              <a:ext cx="337118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831C7D7F-C672-5850-84DE-14405745CDFD}"/>
                </a:ext>
              </a:extLst>
            </p:cNvPr>
            <p:cNvSpPr txBox="1"/>
            <p:nvPr/>
          </p:nvSpPr>
          <p:spPr>
            <a:xfrm>
              <a:off x="2252150" y="1883959"/>
              <a:ext cx="12845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kern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출입통제 클라이언트</a:t>
              </a:r>
              <a:endParaRPr kumimoji="0" lang="ko-KR" altLang="en-US" sz="9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9C23DDBC-5009-B8AC-5C2F-538DEC910F6F}"/>
                </a:ext>
              </a:extLst>
            </p:cNvPr>
            <p:cNvSpPr/>
            <p:nvPr/>
          </p:nvSpPr>
          <p:spPr>
            <a:xfrm rot="5400000" flipV="1">
              <a:off x="2158913" y="3142282"/>
              <a:ext cx="337118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0C7918CE-54CC-AF1D-02BE-ABDC90340A48}"/>
                </a:ext>
              </a:extLst>
            </p:cNvPr>
            <p:cNvSpPr/>
            <p:nvPr/>
          </p:nvSpPr>
          <p:spPr>
            <a:xfrm rot="5400000" flipV="1">
              <a:off x="3222505" y="3135585"/>
              <a:ext cx="337118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FB60615D-BBD4-3876-DF20-4CDA0B99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814" y="3151123"/>
              <a:ext cx="260243" cy="388521"/>
            </a:xfrm>
            <a:prstGeom prst="rect">
              <a:avLst/>
            </a:prstGeom>
          </p:spPr>
        </p:pic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4A7D21C2-2351-A57C-FE12-764625292C8A}"/>
                </a:ext>
              </a:extLst>
            </p:cNvPr>
            <p:cNvSpPr/>
            <p:nvPr/>
          </p:nvSpPr>
          <p:spPr>
            <a:xfrm>
              <a:off x="2927992" y="3410515"/>
              <a:ext cx="260243" cy="18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94595ECA-1746-C3D6-E7D4-A5A65A76BE2D}"/>
                </a:ext>
              </a:extLst>
            </p:cNvPr>
            <p:cNvSpPr/>
            <p:nvPr/>
          </p:nvSpPr>
          <p:spPr>
            <a:xfrm>
              <a:off x="2915292" y="3607365"/>
              <a:ext cx="260243" cy="18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54EAB1D0-3A7E-C278-FC15-470645475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1147" y="3136483"/>
              <a:ext cx="260243" cy="38852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49C349C-33C3-8849-9AB3-570DF26DCB3B}"/>
                </a:ext>
              </a:extLst>
            </p:cNvPr>
            <p:cNvSpPr/>
            <p:nvPr/>
          </p:nvSpPr>
          <p:spPr>
            <a:xfrm>
              <a:off x="1511776" y="4589239"/>
              <a:ext cx="5865569" cy="1054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3" name="그림 22" descr="광장이(가) 표시된 사진&#10;&#10;자동 생성된 설명">
              <a:extLst>
                <a:ext uri="{FF2B5EF4-FFF2-40B4-BE49-F238E27FC236}">
                  <a16:creationId xmlns:a16="http://schemas.microsoft.com/office/drawing/2014/main" id="{D925FC24-F31D-637D-FE22-C187A9A3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847" y="4689477"/>
              <a:ext cx="260710" cy="45313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25ACA22-5CE9-7A2C-0706-11E019DF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344" y="4695280"/>
              <a:ext cx="431028" cy="434571"/>
            </a:xfrm>
            <a:prstGeom prst="rect">
              <a:avLst/>
            </a:prstGeom>
          </p:spPr>
        </p:pic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218D2956-BD2E-23BA-E145-865E834FDBDD}"/>
                </a:ext>
              </a:extLst>
            </p:cNvPr>
            <p:cNvSpPr txBox="1"/>
            <p:nvPr/>
          </p:nvSpPr>
          <p:spPr>
            <a:xfrm>
              <a:off x="1397801" y="4060220"/>
              <a:ext cx="39219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출입통제 컨트롤러</a:t>
              </a:r>
              <a:r>
                <a:rPr kumimoji="0" lang="en-US" altLang="ko-KR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(ACU), </a:t>
              </a:r>
              <a:r>
                <a:rPr kumimoji="0" lang="ko-KR" altLang="en-US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리더기</a:t>
              </a:r>
              <a:r>
                <a:rPr kumimoji="0" lang="en-US" altLang="ko-KR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, </a:t>
              </a:r>
              <a:r>
                <a:rPr kumimoji="0" lang="ko-KR" altLang="en-US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모바일 리더기</a:t>
              </a:r>
              <a:r>
                <a:rPr kumimoji="0" lang="en-US" altLang="ko-KR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, </a:t>
              </a:r>
              <a:r>
                <a:rPr kumimoji="0" lang="ko-KR" altLang="en-US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지문</a:t>
              </a:r>
              <a:r>
                <a:rPr kumimoji="0" lang="en-US" altLang="ko-KR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, </a:t>
              </a:r>
              <a:r>
                <a:rPr kumimoji="0" lang="ko-KR" altLang="en-US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얼굴</a:t>
              </a:r>
              <a:r>
                <a:rPr kumimoji="0" lang="en-US" altLang="ko-KR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, </a:t>
              </a:r>
              <a:r>
                <a:rPr kumimoji="0" lang="ko-KR" altLang="en-US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홍채 </a:t>
              </a:r>
              <a:r>
                <a:rPr lang="ko-KR" altLang="en-US" sz="900" kern="0" dirty="0">
                  <a:latin typeface="Noto Sans KR Light" panose="020B0200000000000000" pitchFamily="50" charset="-127"/>
                  <a:ea typeface="Noto Sans KR Light" panose="020B0200000000000000" pitchFamily="50" charset="-127"/>
                  <a:cs typeface="Arial" pitchFamily="34" charset="0"/>
                </a:rPr>
                <a:t>단말기</a:t>
              </a:r>
              <a:endParaRPr kumimoji="0" lang="ko-KR" altLang="en-US" sz="9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 Light" panose="020B0200000000000000" pitchFamily="50" charset="-127"/>
                <a:ea typeface="Noto Sans KR Light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7E0B2CEC-D3B8-5FE3-9B52-A3EA153D188E}"/>
                </a:ext>
              </a:extLst>
            </p:cNvPr>
            <p:cNvSpPr/>
            <p:nvPr/>
          </p:nvSpPr>
          <p:spPr>
            <a:xfrm rot="5400000" flipV="1">
              <a:off x="2697577" y="2777733"/>
              <a:ext cx="337118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12E63DA8-7C09-09E6-DF48-173ABD1CEA25}"/>
                </a:ext>
              </a:extLst>
            </p:cNvPr>
            <p:cNvSpPr/>
            <p:nvPr/>
          </p:nvSpPr>
          <p:spPr>
            <a:xfrm>
              <a:off x="3621444" y="2228165"/>
              <a:ext cx="491054" cy="390153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Trapezoid 13">
              <a:extLst>
                <a:ext uri="{FF2B5EF4-FFF2-40B4-BE49-F238E27FC236}">
                  <a16:creationId xmlns:a16="http://schemas.microsoft.com/office/drawing/2014/main" id="{E2A32FA8-DF8B-BA55-CFBF-3B6D250665D8}"/>
                </a:ext>
              </a:extLst>
            </p:cNvPr>
            <p:cNvSpPr/>
            <p:nvPr/>
          </p:nvSpPr>
          <p:spPr>
            <a:xfrm>
              <a:off x="4661758" y="2228165"/>
              <a:ext cx="491054" cy="390153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03443C9A-D25E-2335-A23E-F8AA7D3EBC9F}"/>
                </a:ext>
              </a:extLst>
            </p:cNvPr>
            <p:cNvSpPr txBox="1"/>
            <p:nvPr/>
          </p:nvSpPr>
          <p:spPr>
            <a:xfrm>
              <a:off x="3224700" y="1883959"/>
              <a:ext cx="12845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kern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방문객 관리</a:t>
              </a:r>
              <a:endParaRPr kumimoji="0" lang="ko-KR" altLang="en-US" sz="9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id="{9A4144DB-77FD-4864-4EA1-5EA8D365F0A9}"/>
                </a:ext>
              </a:extLst>
            </p:cNvPr>
            <p:cNvSpPr/>
            <p:nvPr/>
          </p:nvSpPr>
          <p:spPr>
            <a:xfrm rot="5400000" flipV="1">
              <a:off x="3706439" y="2777733"/>
              <a:ext cx="337118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9EE4CCF3-818D-200E-38BA-1226720C59A2}"/>
                </a:ext>
              </a:extLst>
            </p:cNvPr>
            <p:cNvSpPr txBox="1"/>
            <p:nvPr/>
          </p:nvSpPr>
          <p:spPr>
            <a:xfrm>
              <a:off x="4271364" y="1883959"/>
              <a:ext cx="12845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kern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근태관리</a:t>
              </a:r>
              <a:endParaRPr kumimoji="0" lang="ko-KR" altLang="en-US" sz="9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5E5EA0E0-AA56-6AED-FD43-669228C3425D}"/>
                </a:ext>
              </a:extLst>
            </p:cNvPr>
            <p:cNvSpPr/>
            <p:nvPr/>
          </p:nvSpPr>
          <p:spPr>
            <a:xfrm rot="5400000" flipV="1">
              <a:off x="4716791" y="2777733"/>
              <a:ext cx="337118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TextBox 31">
              <a:extLst>
                <a:ext uri="{FF2B5EF4-FFF2-40B4-BE49-F238E27FC236}">
                  <a16:creationId xmlns:a16="http://schemas.microsoft.com/office/drawing/2014/main" id="{5F5252E8-AFCC-B766-46E7-ADBD2C95C9E7}"/>
                </a:ext>
              </a:extLst>
            </p:cNvPr>
            <p:cNvSpPr txBox="1"/>
            <p:nvPr/>
          </p:nvSpPr>
          <p:spPr>
            <a:xfrm>
              <a:off x="1765643" y="5255546"/>
              <a:ext cx="8023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출입문 제어</a:t>
              </a:r>
            </a:p>
          </p:txBody>
        </p:sp>
        <p:sp>
          <p:nvSpPr>
            <p:cNvPr id="61" name="TextBox 32">
              <a:extLst>
                <a:ext uri="{FF2B5EF4-FFF2-40B4-BE49-F238E27FC236}">
                  <a16:creationId xmlns:a16="http://schemas.microsoft.com/office/drawing/2014/main" id="{0A5F9FE0-EA50-7A94-97BF-5684BCC6513F}"/>
                </a:ext>
              </a:extLst>
            </p:cNvPr>
            <p:cNvSpPr txBox="1"/>
            <p:nvPr/>
          </p:nvSpPr>
          <p:spPr>
            <a:xfrm>
              <a:off x="6142673" y="5279339"/>
              <a:ext cx="10030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엘리베이터 제어</a:t>
              </a:r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668FA70A-608B-D718-EBAF-BE37FD04B892}"/>
                </a:ext>
              </a:extLst>
            </p:cNvPr>
            <p:cNvSpPr/>
            <p:nvPr/>
          </p:nvSpPr>
          <p:spPr>
            <a:xfrm rot="5400000">
              <a:off x="4037385" y="4131520"/>
              <a:ext cx="914400" cy="18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4" name="Rectangle 10">
              <a:extLst>
                <a:ext uri="{FF2B5EF4-FFF2-40B4-BE49-F238E27FC236}">
                  <a16:creationId xmlns:a16="http://schemas.microsoft.com/office/drawing/2014/main" id="{A71C8513-6963-EF09-525F-670D34C75BF4}"/>
                </a:ext>
              </a:extLst>
            </p:cNvPr>
            <p:cNvSpPr/>
            <p:nvPr/>
          </p:nvSpPr>
          <p:spPr>
            <a:xfrm rot="5400000" flipV="1">
              <a:off x="4339742" y="3135585"/>
              <a:ext cx="337118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5" name="Rectangle 10">
              <a:extLst>
                <a:ext uri="{FF2B5EF4-FFF2-40B4-BE49-F238E27FC236}">
                  <a16:creationId xmlns:a16="http://schemas.microsoft.com/office/drawing/2014/main" id="{A1B8CF69-1C49-6EF4-CBEF-5A33F0F641C0}"/>
                </a:ext>
              </a:extLst>
            </p:cNvPr>
            <p:cNvSpPr/>
            <p:nvPr/>
          </p:nvSpPr>
          <p:spPr>
            <a:xfrm>
              <a:off x="4045229" y="3410515"/>
              <a:ext cx="260243" cy="18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7" name="Rectangle 10">
              <a:extLst>
                <a:ext uri="{FF2B5EF4-FFF2-40B4-BE49-F238E27FC236}">
                  <a16:creationId xmlns:a16="http://schemas.microsoft.com/office/drawing/2014/main" id="{F2CFFB3B-7752-5D93-079B-94769CF1A7D6}"/>
                </a:ext>
              </a:extLst>
            </p:cNvPr>
            <p:cNvSpPr/>
            <p:nvPr/>
          </p:nvSpPr>
          <p:spPr>
            <a:xfrm>
              <a:off x="4032529" y="3607365"/>
              <a:ext cx="260243" cy="18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028" name="그림 10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F67BFE88-5BA9-582B-D838-D5D935340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384" y="3136483"/>
              <a:ext cx="260243" cy="388521"/>
            </a:xfrm>
            <a:prstGeom prst="rect">
              <a:avLst/>
            </a:prstGeom>
          </p:spPr>
        </p:pic>
        <p:sp>
          <p:nvSpPr>
            <p:cNvPr id="1029" name="Rectangle 10">
              <a:extLst>
                <a:ext uri="{FF2B5EF4-FFF2-40B4-BE49-F238E27FC236}">
                  <a16:creationId xmlns:a16="http://schemas.microsoft.com/office/drawing/2014/main" id="{E960302C-E9A4-678D-0D2A-E2C9AAA3BE51}"/>
                </a:ext>
              </a:extLst>
            </p:cNvPr>
            <p:cNvSpPr/>
            <p:nvPr/>
          </p:nvSpPr>
          <p:spPr>
            <a:xfrm rot="5400000" flipV="1">
              <a:off x="5675202" y="3377705"/>
              <a:ext cx="804672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031" name="그림 1030">
              <a:extLst>
                <a:ext uri="{FF2B5EF4-FFF2-40B4-BE49-F238E27FC236}">
                  <a16:creationId xmlns:a16="http://schemas.microsoft.com/office/drawing/2014/main" id="{8B1CB050-CDD5-34AB-B1BE-35B22B823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7547" y="4679188"/>
              <a:ext cx="557638" cy="534854"/>
            </a:xfrm>
            <a:prstGeom prst="rect">
              <a:avLst/>
            </a:prstGeom>
          </p:spPr>
        </p:pic>
        <p:pic>
          <p:nvPicPr>
            <p:cNvPr id="1032" name="그림 1031">
              <a:extLst>
                <a:ext uri="{FF2B5EF4-FFF2-40B4-BE49-F238E27FC236}">
                  <a16:creationId xmlns:a16="http://schemas.microsoft.com/office/drawing/2014/main" id="{8A63CA8C-DA60-902F-027B-03BE49D3A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292" y="4732220"/>
              <a:ext cx="740616" cy="451412"/>
            </a:xfrm>
            <a:prstGeom prst="rect">
              <a:avLst/>
            </a:prstGeom>
          </p:spPr>
        </p:pic>
        <p:sp>
          <p:nvSpPr>
            <p:cNvPr id="1033" name="Rounded Rectangle 7">
              <a:extLst>
                <a:ext uri="{FF2B5EF4-FFF2-40B4-BE49-F238E27FC236}">
                  <a16:creationId xmlns:a16="http://schemas.microsoft.com/office/drawing/2014/main" id="{E240F7A7-91FE-FD6E-1729-3D3974EC6FF9}"/>
                </a:ext>
              </a:extLst>
            </p:cNvPr>
            <p:cNvSpPr/>
            <p:nvPr/>
          </p:nvSpPr>
          <p:spPr>
            <a:xfrm>
              <a:off x="1028548" y="3376772"/>
              <a:ext cx="176632" cy="353493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034" name="그림 1033" descr="광장이(가) 표시된 사진&#10;&#10;자동 생성된 설명">
              <a:extLst>
                <a:ext uri="{FF2B5EF4-FFF2-40B4-BE49-F238E27FC236}">
                  <a16:creationId xmlns:a16="http://schemas.microsoft.com/office/drawing/2014/main" id="{AE3BECCE-802C-7865-3C73-9FD00A791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02" y="3553519"/>
              <a:ext cx="237919" cy="440728"/>
            </a:xfrm>
            <a:prstGeom prst="rect">
              <a:avLst/>
            </a:prstGeom>
          </p:spPr>
        </p:pic>
        <p:pic>
          <p:nvPicPr>
            <p:cNvPr id="1035" name="Picture 4" descr="307,791 접근일러스트, 벡터, 상업적 이미지사이트 - 123RF">
              <a:extLst>
                <a:ext uri="{FF2B5EF4-FFF2-40B4-BE49-F238E27FC236}">
                  <a16:creationId xmlns:a16="http://schemas.microsoft.com/office/drawing/2014/main" id="{AE6061E1-A2BB-4247-E7F4-16864B69F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356" y="2963823"/>
              <a:ext cx="435979" cy="435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8" name="TextBox 45">
              <a:extLst>
                <a:ext uri="{FF2B5EF4-FFF2-40B4-BE49-F238E27FC236}">
                  <a16:creationId xmlns:a16="http://schemas.microsoft.com/office/drawing/2014/main" id="{D9AB0EC6-B112-176F-AF71-BF9F8FA644C1}"/>
                </a:ext>
              </a:extLst>
            </p:cNvPr>
            <p:cNvSpPr txBox="1"/>
            <p:nvPr/>
          </p:nvSpPr>
          <p:spPr>
            <a:xfrm>
              <a:off x="365855" y="3084501"/>
              <a:ext cx="588820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물리 카드</a:t>
              </a:r>
              <a:endParaRPr kumimoji="0" lang="en-US" altLang="ko-KR" sz="9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모바일 </a:t>
              </a:r>
              <a:r>
                <a:rPr lang="en-US" altLang="ko-KR" sz="900" kern="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ID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얼굴</a:t>
              </a:r>
              <a:endParaRPr lang="en-US" altLang="ko-KR" sz="900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지문</a:t>
              </a:r>
              <a:endParaRPr lang="en-US" altLang="ko-KR" sz="900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900" kern="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홍채</a:t>
              </a:r>
              <a:endParaRPr kumimoji="0" lang="ko-KR" altLang="en-US" sz="9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039" name="Rectangle 10">
              <a:extLst>
                <a:ext uri="{FF2B5EF4-FFF2-40B4-BE49-F238E27FC236}">
                  <a16:creationId xmlns:a16="http://schemas.microsoft.com/office/drawing/2014/main" id="{137C6289-C9BD-CD10-2A4B-F9D3E2B99D54}"/>
                </a:ext>
              </a:extLst>
            </p:cNvPr>
            <p:cNvSpPr/>
            <p:nvPr/>
          </p:nvSpPr>
          <p:spPr>
            <a:xfrm rot="5400000" flipV="1">
              <a:off x="6310504" y="3116982"/>
              <a:ext cx="337118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0" name="Rectangle 10">
              <a:extLst>
                <a:ext uri="{FF2B5EF4-FFF2-40B4-BE49-F238E27FC236}">
                  <a16:creationId xmlns:a16="http://schemas.microsoft.com/office/drawing/2014/main" id="{5F103677-0C7B-94DB-FC5F-EFCE299FA0BA}"/>
                </a:ext>
              </a:extLst>
            </p:cNvPr>
            <p:cNvSpPr/>
            <p:nvPr/>
          </p:nvSpPr>
          <p:spPr>
            <a:xfrm>
              <a:off x="6609858" y="3473811"/>
              <a:ext cx="260243" cy="182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041" name="그림 1040">
              <a:extLst>
                <a:ext uri="{FF2B5EF4-FFF2-40B4-BE49-F238E27FC236}">
                  <a16:creationId xmlns:a16="http://schemas.microsoft.com/office/drawing/2014/main" id="{78B0D70D-106C-D3F1-1CD7-4F73C6FC2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19" y="3233179"/>
              <a:ext cx="384100" cy="516367"/>
            </a:xfrm>
            <a:prstGeom prst="rect">
              <a:avLst/>
            </a:prstGeom>
          </p:spPr>
        </p:pic>
        <p:pic>
          <p:nvPicPr>
            <p:cNvPr id="1042" name="그림 1041">
              <a:extLst>
                <a:ext uri="{FF2B5EF4-FFF2-40B4-BE49-F238E27FC236}">
                  <a16:creationId xmlns:a16="http://schemas.microsoft.com/office/drawing/2014/main" id="{8E86452D-8FFB-0CD7-DF43-949CC4DE5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833" y="3330743"/>
              <a:ext cx="413841" cy="334926"/>
            </a:xfrm>
            <a:prstGeom prst="rect">
              <a:avLst/>
            </a:prstGeom>
          </p:spPr>
        </p:pic>
        <p:sp>
          <p:nvSpPr>
            <p:cNvPr id="1043" name="TextBox 50">
              <a:extLst>
                <a:ext uri="{FF2B5EF4-FFF2-40B4-BE49-F238E27FC236}">
                  <a16:creationId xmlns:a16="http://schemas.microsoft.com/office/drawing/2014/main" id="{DBDB89B8-3173-8C85-280A-1C440B5F63F1}"/>
                </a:ext>
              </a:extLst>
            </p:cNvPr>
            <p:cNvSpPr txBox="1"/>
            <p:nvPr/>
          </p:nvSpPr>
          <p:spPr>
            <a:xfrm>
              <a:off x="2856992" y="5265414"/>
              <a:ext cx="1003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스피드 게이트 제어</a:t>
              </a:r>
              <a:r>
                <a:rPr kumimoji="0" lang="en-US" altLang="ko-KR" sz="9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(</a:t>
              </a:r>
              <a:r>
                <a:rPr kumimoji="0" lang="ko-KR" altLang="en-US" sz="9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로비</a:t>
              </a:r>
              <a:r>
                <a:rPr kumimoji="0" lang="en-US" altLang="ko-KR" sz="9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)</a:t>
              </a:r>
              <a:endParaRPr kumimoji="0" lang="ko-KR" altLang="en-US" sz="9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1044" name="TextBox 51">
              <a:extLst>
                <a:ext uri="{FF2B5EF4-FFF2-40B4-BE49-F238E27FC236}">
                  <a16:creationId xmlns:a16="http://schemas.microsoft.com/office/drawing/2014/main" id="{70AB14DA-0F51-7389-AA67-7E5BACCE74BB}"/>
                </a:ext>
              </a:extLst>
            </p:cNvPr>
            <p:cNvSpPr txBox="1"/>
            <p:nvPr/>
          </p:nvSpPr>
          <p:spPr>
            <a:xfrm>
              <a:off x="4066713" y="5252104"/>
              <a:ext cx="1003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차량 게이트 제어</a:t>
              </a:r>
              <a:r>
                <a:rPr kumimoji="0" lang="en-US" altLang="ko-KR" sz="9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(</a:t>
              </a:r>
              <a:r>
                <a:rPr lang="ko-KR" altLang="en-US" sz="900" kern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주차</a:t>
              </a:r>
              <a:r>
                <a:rPr kumimoji="0" lang="en-US" altLang="ko-KR" sz="9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)</a:t>
              </a:r>
              <a:endParaRPr kumimoji="0" lang="ko-KR" altLang="en-US" sz="9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1045" name="Rectangle 18">
              <a:extLst>
                <a:ext uri="{FF2B5EF4-FFF2-40B4-BE49-F238E27FC236}">
                  <a16:creationId xmlns:a16="http://schemas.microsoft.com/office/drawing/2014/main" id="{6F2DEA46-ADEF-98E7-11B0-FBD4EAA208F5}"/>
                </a:ext>
              </a:extLst>
            </p:cNvPr>
            <p:cNvSpPr/>
            <p:nvPr/>
          </p:nvSpPr>
          <p:spPr>
            <a:xfrm>
              <a:off x="5611280" y="2242451"/>
              <a:ext cx="491054" cy="390153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rgbClr val="2626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6" name="TextBox 53">
              <a:extLst>
                <a:ext uri="{FF2B5EF4-FFF2-40B4-BE49-F238E27FC236}">
                  <a16:creationId xmlns:a16="http://schemas.microsoft.com/office/drawing/2014/main" id="{C3132927-F78E-5BA5-65A1-D724FDF74444}"/>
                </a:ext>
              </a:extLst>
            </p:cNvPr>
            <p:cNvSpPr txBox="1"/>
            <p:nvPr/>
          </p:nvSpPr>
          <p:spPr>
            <a:xfrm>
              <a:off x="5214536" y="1898245"/>
              <a:ext cx="12845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kern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식수관리</a:t>
              </a:r>
              <a:endParaRPr kumimoji="0" lang="ko-KR" altLang="en-US" sz="9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1047" name="Rectangle 10">
              <a:extLst>
                <a:ext uri="{FF2B5EF4-FFF2-40B4-BE49-F238E27FC236}">
                  <a16:creationId xmlns:a16="http://schemas.microsoft.com/office/drawing/2014/main" id="{E6CDE536-2ED8-F7A6-6767-89557F9A2931}"/>
                </a:ext>
              </a:extLst>
            </p:cNvPr>
            <p:cNvSpPr/>
            <p:nvPr/>
          </p:nvSpPr>
          <p:spPr>
            <a:xfrm rot="5400000" flipV="1">
              <a:off x="5696275" y="2792019"/>
              <a:ext cx="337118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048" name="그림 1047">
              <a:extLst>
                <a:ext uri="{FF2B5EF4-FFF2-40B4-BE49-F238E27FC236}">
                  <a16:creationId xmlns:a16="http://schemas.microsoft.com/office/drawing/2014/main" id="{0D772B0B-AE29-0E9D-F7B4-DBA21CD1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76335" y="2274512"/>
              <a:ext cx="579838" cy="343972"/>
            </a:xfrm>
            <a:prstGeom prst="rect">
              <a:avLst/>
            </a:prstGeom>
          </p:spPr>
        </p:pic>
        <p:sp>
          <p:nvSpPr>
            <p:cNvPr id="1049" name="TextBox 56">
              <a:extLst>
                <a:ext uri="{FF2B5EF4-FFF2-40B4-BE49-F238E27FC236}">
                  <a16:creationId xmlns:a16="http://schemas.microsoft.com/office/drawing/2014/main" id="{5A426AB3-1BB8-EBCF-E724-0A3861BE0D82}"/>
                </a:ext>
              </a:extLst>
            </p:cNvPr>
            <p:cNvSpPr txBox="1"/>
            <p:nvPr/>
          </p:nvSpPr>
          <p:spPr>
            <a:xfrm>
              <a:off x="6951955" y="1924012"/>
              <a:ext cx="128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b="1" kern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사내 정보 서버</a:t>
              </a:r>
              <a:r>
                <a:rPr lang="en-US" altLang="ko-KR" sz="900" b="1" kern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(ERP: </a:t>
              </a:r>
              <a:r>
                <a:rPr lang="ko-KR" altLang="en-US" sz="900" b="1" kern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인사연동</a:t>
              </a:r>
              <a:r>
                <a:rPr lang="en-US" altLang="ko-KR" sz="900" b="1" kern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)</a:t>
              </a:r>
              <a:endParaRPr kumimoji="0" lang="ko-KR" altLang="en-US" sz="9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1050" name="Rectangle 10">
              <a:extLst>
                <a:ext uri="{FF2B5EF4-FFF2-40B4-BE49-F238E27FC236}">
                  <a16:creationId xmlns:a16="http://schemas.microsoft.com/office/drawing/2014/main" id="{0DA0F270-9CA9-A22B-8AA9-98FA70CCBADA}"/>
                </a:ext>
              </a:extLst>
            </p:cNvPr>
            <p:cNvSpPr/>
            <p:nvPr/>
          </p:nvSpPr>
          <p:spPr>
            <a:xfrm rot="5400000">
              <a:off x="6074512" y="4149864"/>
              <a:ext cx="914400" cy="18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051" name="그림 10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6AD22F-56E4-D3F2-58E8-C635C511D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732" y="3562290"/>
              <a:ext cx="149429" cy="393756"/>
            </a:xfrm>
            <a:prstGeom prst="rect">
              <a:avLst/>
            </a:prstGeom>
          </p:spPr>
        </p:pic>
        <p:pic>
          <p:nvPicPr>
            <p:cNvPr id="1052" name="그림 1051">
              <a:extLst>
                <a:ext uri="{FF2B5EF4-FFF2-40B4-BE49-F238E27FC236}">
                  <a16:creationId xmlns:a16="http://schemas.microsoft.com/office/drawing/2014/main" id="{C987FB2D-201B-3E9B-5C89-211DD03FD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638" y="3554508"/>
              <a:ext cx="300565" cy="311907"/>
            </a:xfrm>
            <a:prstGeom prst="rect">
              <a:avLst/>
            </a:prstGeom>
          </p:spPr>
        </p:pic>
        <p:sp>
          <p:nvSpPr>
            <p:cNvPr id="1053" name="Rectangle 10">
              <a:extLst>
                <a:ext uri="{FF2B5EF4-FFF2-40B4-BE49-F238E27FC236}">
                  <a16:creationId xmlns:a16="http://schemas.microsoft.com/office/drawing/2014/main" id="{5A74B868-205A-B769-06F1-8BDF2331E2BD}"/>
                </a:ext>
              </a:extLst>
            </p:cNvPr>
            <p:cNvSpPr/>
            <p:nvPr/>
          </p:nvSpPr>
          <p:spPr>
            <a:xfrm rot="5400000" flipV="1">
              <a:off x="7391009" y="2731977"/>
              <a:ext cx="457200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054" name="그림 10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B06ACC6-4374-0CBD-8E5E-0F1734AA1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623" y="2331497"/>
              <a:ext cx="1021441" cy="185716"/>
            </a:xfrm>
            <a:prstGeom prst="rect">
              <a:avLst/>
            </a:prstGeom>
          </p:spPr>
        </p:pic>
        <p:pic>
          <p:nvPicPr>
            <p:cNvPr id="1055" name="그림 1054">
              <a:extLst>
                <a:ext uri="{FF2B5EF4-FFF2-40B4-BE49-F238E27FC236}">
                  <a16:creationId xmlns:a16="http://schemas.microsoft.com/office/drawing/2014/main" id="{4613785D-1AA6-1E35-6E68-F7104B413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361" y="3310027"/>
              <a:ext cx="584200" cy="388521"/>
            </a:xfrm>
            <a:prstGeom prst="rect">
              <a:avLst/>
            </a:prstGeom>
          </p:spPr>
        </p:pic>
        <p:pic>
          <p:nvPicPr>
            <p:cNvPr id="1056" name="그림 1055">
              <a:extLst>
                <a:ext uri="{FF2B5EF4-FFF2-40B4-BE49-F238E27FC236}">
                  <a16:creationId xmlns:a16="http://schemas.microsoft.com/office/drawing/2014/main" id="{90F06F64-A270-C09C-7659-7B615DB1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317" y="3316084"/>
              <a:ext cx="584200" cy="388521"/>
            </a:xfrm>
            <a:prstGeom prst="rect">
              <a:avLst/>
            </a:prstGeom>
          </p:spPr>
        </p:pic>
        <p:pic>
          <p:nvPicPr>
            <p:cNvPr id="1057" name="그림 1056">
              <a:extLst>
                <a:ext uri="{FF2B5EF4-FFF2-40B4-BE49-F238E27FC236}">
                  <a16:creationId xmlns:a16="http://schemas.microsoft.com/office/drawing/2014/main" id="{1FDDC377-70E1-8438-338A-10D4771CF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517" y="3329622"/>
              <a:ext cx="584200" cy="388521"/>
            </a:xfrm>
            <a:prstGeom prst="rect">
              <a:avLst/>
            </a:prstGeom>
          </p:spPr>
        </p:pic>
        <p:pic>
          <p:nvPicPr>
            <p:cNvPr id="1058" name="그림 1057" descr="텍스트이(가) 표시된 사진&#10;&#10;자동 생성된 설명">
              <a:extLst>
                <a:ext uri="{FF2B5EF4-FFF2-40B4-BE49-F238E27FC236}">
                  <a16:creationId xmlns:a16="http://schemas.microsoft.com/office/drawing/2014/main" id="{F641B195-0531-08BA-5196-A54DC76D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141" y="3327523"/>
              <a:ext cx="1021441" cy="185716"/>
            </a:xfrm>
            <a:prstGeom prst="rect">
              <a:avLst/>
            </a:prstGeom>
          </p:spPr>
        </p:pic>
        <p:sp>
          <p:nvSpPr>
            <p:cNvPr id="1060" name="TextBox 56">
              <a:extLst>
                <a:ext uri="{FF2B5EF4-FFF2-40B4-BE49-F238E27FC236}">
                  <a16:creationId xmlns:a16="http://schemas.microsoft.com/office/drawing/2014/main" id="{F24087A3-0207-BE91-B64A-CAFD04CF08D7}"/>
                </a:ext>
              </a:extLst>
            </p:cNvPr>
            <p:cNvSpPr txBox="1"/>
            <p:nvPr/>
          </p:nvSpPr>
          <p:spPr>
            <a:xfrm>
              <a:off x="7487793" y="3084500"/>
              <a:ext cx="12845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kern="0" dirty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영상서버</a:t>
              </a:r>
              <a:r>
                <a:rPr lang="en-US" altLang="ko-KR" sz="800" kern="0" dirty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(VMS/NVR)</a:t>
              </a:r>
              <a:endParaRPr kumimoji="0" lang="ko-KR" altLang="en-US" sz="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</p:txBody>
        </p:sp>
        <p:sp>
          <p:nvSpPr>
            <p:cNvPr id="1061" name="TextBox 23">
              <a:extLst>
                <a:ext uri="{FF2B5EF4-FFF2-40B4-BE49-F238E27FC236}">
                  <a16:creationId xmlns:a16="http://schemas.microsoft.com/office/drawing/2014/main" id="{EF391838-E9FE-7ED6-1E57-9943D38F3258}"/>
                </a:ext>
              </a:extLst>
            </p:cNvPr>
            <p:cNvSpPr txBox="1"/>
            <p:nvPr/>
          </p:nvSpPr>
          <p:spPr>
            <a:xfrm>
              <a:off x="5873978" y="3795753"/>
              <a:ext cx="14101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엘리베이터 </a:t>
              </a:r>
              <a:r>
                <a:rPr kumimoji="0" lang="ko-KR" altLang="en-US" sz="80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층버튼</a:t>
              </a: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 제어</a:t>
              </a:r>
              <a:endParaRPr kumimoji="0" lang="en-US" altLang="ko-KR" sz="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 SemiBold" panose="020B0200000000000000" pitchFamily="50" charset="-127"/>
                <a:ea typeface="Noto Sans KR SemiBold" panose="020B0200000000000000" pitchFamily="50" charset="-127"/>
                <a:cs typeface="Arial" pitchFamily="34" charset="0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Arial" pitchFamily="34" charset="0"/>
                </a:rPr>
                <a:t> 컨트롤러</a:t>
              </a:r>
            </a:p>
          </p:txBody>
        </p:sp>
        <p:pic>
          <p:nvPicPr>
            <p:cNvPr id="1063" name="그림 1062">
              <a:extLst>
                <a:ext uri="{FF2B5EF4-FFF2-40B4-BE49-F238E27FC236}">
                  <a16:creationId xmlns:a16="http://schemas.microsoft.com/office/drawing/2014/main" id="{804A5A94-8853-9610-B2DD-F7C575CA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7343195" y="3693805"/>
              <a:ext cx="201147" cy="218359"/>
            </a:xfrm>
            <a:prstGeom prst="rect">
              <a:avLst/>
            </a:prstGeom>
          </p:spPr>
        </p:pic>
        <p:pic>
          <p:nvPicPr>
            <p:cNvPr id="1064" name="그림 1063">
              <a:extLst>
                <a:ext uri="{FF2B5EF4-FFF2-40B4-BE49-F238E27FC236}">
                  <a16:creationId xmlns:a16="http://schemas.microsoft.com/office/drawing/2014/main" id="{1C9A7E75-180D-9D84-249A-C4BFF4617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7661175" y="3695513"/>
              <a:ext cx="201147" cy="218359"/>
            </a:xfrm>
            <a:prstGeom prst="rect">
              <a:avLst/>
            </a:prstGeom>
          </p:spPr>
        </p:pic>
        <p:pic>
          <p:nvPicPr>
            <p:cNvPr id="1065" name="그림 1064">
              <a:extLst>
                <a:ext uri="{FF2B5EF4-FFF2-40B4-BE49-F238E27FC236}">
                  <a16:creationId xmlns:a16="http://schemas.microsoft.com/office/drawing/2014/main" id="{044DB12D-0647-F37F-BED7-E7C916F3C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7954250" y="3695513"/>
              <a:ext cx="201147" cy="218359"/>
            </a:xfrm>
            <a:prstGeom prst="rect">
              <a:avLst/>
            </a:prstGeom>
          </p:spPr>
        </p:pic>
        <p:pic>
          <p:nvPicPr>
            <p:cNvPr id="2052" name="Picture 4" descr="Fingerprint Scan Icon. Fingerprint icon identification. Security and  surveillance system element 22273507 Vector Art at Vecteezy">
              <a:extLst>
                <a:ext uri="{FF2B5EF4-FFF2-40B4-BE49-F238E27FC236}">
                  <a16:creationId xmlns:a16="http://schemas.microsoft.com/office/drawing/2014/main" id="{5BD27209-633C-F1E5-DD51-31F2B141A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239" y="4076869"/>
              <a:ext cx="465288" cy="465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ace Scanner Outline Icon Graphic by Mahi Icons · Creative Fabrica">
              <a:extLst>
                <a:ext uri="{FF2B5EF4-FFF2-40B4-BE49-F238E27FC236}">
                  <a16:creationId xmlns:a16="http://schemas.microsoft.com/office/drawing/2014/main" id="{111C46F7-C020-E97F-79A5-80DA2A4B4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276" y="3788280"/>
              <a:ext cx="476549" cy="31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Eye, iris, recognition, scan, verification icon - Download on Iconfinder">
              <a:extLst>
                <a:ext uri="{FF2B5EF4-FFF2-40B4-BE49-F238E27FC236}">
                  <a16:creationId xmlns:a16="http://schemas.microsoft.com/office/drawing/2014/main" id="{F3AEBF33-458B-DFCA-0C32-14373F96F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888" y="4542157"/>
              <a:ext cx="283481" cy="283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9C567C68-A81B-C31D-1CF4-2AC8F081BA1B}"/>
                </a:ext>
              </a:extLst>
            </p:cNvPr>
            <p:cNvSpPr/>
            <p:nvPr/>
          </p:nvSpPr>
          <p:spPr>
            <a:xfrm rot="5400000" flipV="1">
              <a:off x="7392488" y="3084131"/>
              <a:ext cx="457200" cy="18288"/>
            </a:xfrm>
            <a:prstGeom prst="rect">
              <a:avLst/>
            </a:prstGeom>
            <a:solidFill>
              <a:srgbClr val="FD29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4152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리더기 설치시 주의 사항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>
                <a:latin typeface="+mn-ea"/>
              </a:rPr>
              <a:t>리더간 설치 간격</a:t>
            </a:r>
            <a:endParaRPr kumimoji="0" lang="en-US" altLang="ko-KR" sz="16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FF03F-5CD4-1DF2-43D8-ADE3D10BBE6B}"/>
              </a:ext>
            </a:extLst>
          </p:cNvPr>
          <p:cNvSpPr txBox="1"/>
          <p:nvPr/>
        </p:nvSpPr>
        <p:spPr>
          <a:xfrm>
            <a:off x="728419" y="5334002"/>
            <a:ext cx="6764672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리더간 설치 간격 준수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*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 상호간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RF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간섭을 줄이기 위해 근접 거리에 리더를 설치 할 경우 충분한 간격을 둘 것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* BLE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리더인 경우 인식 오류를 줄이기 위해 설치시 최대한 간격을 두고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리더가 근접된 경우 인식 거리를 최대한 짧게 설정 할 것 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(BLE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리더의 경우 근접 설치된 경우 반드시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TAP Mode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만을 사용 할 것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(BLE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리더의 경우 근접 설치된 경우 주파수 특성상 인식 오류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근접 리더 인식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발생 할 수 있음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2C615E-C182-BF56-414E-61360ACA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9" y="1370109"/>
            <a:ext cx="5966849" cy="34654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7B23D3-08C6-7F64-3E55-EFD363DF6B6B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1179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1010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펌웨어 업데이트 프로그램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363960" y="2844770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8151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실행</a:t>
            </a:r>
            <a:endParaRPr kumimoji="0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7C5F5C0-F706-9B2F-F401-FF1585EC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8" y="2335077"/>
            <a:ext cx="4789541" cy="32675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0928" y="1270830"/>
            <a:ext cx="407964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 파일 위치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: Smart-X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Manager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 폴더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A. Default : C:\Program Files (x86)\</a:t>
            </a:r>
            <a:r>
              <a:rPr lang="en-US" altLang="ko-KR" sz="10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istcontrol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\Smart-X Manager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D6120-0042-D89D-6D42-185C3A4521D7}"/>
              </a:ext>
            </a:extLst>
          </p:cNvPr>
          <p:cNvSpPr txBox="1"/>
          <p:nvPr/>
        </p:nvSpPr>
        <p:spPr>
          <a:xfrm>
            <a:off x="5708120" y="2335077"/>
            <a:ext cx="333307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 파일 명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(software version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상이 할 수 있음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A. DNX Network &amp; Firmware Management Tool.exe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B. ACU Network &amp; Firmware Management Tool.exe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104C36-50E9-E00F-A789-0492E9FAC996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871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 dirty="0">
                <a:latin typeface="+mn-ea"/>
              </a:rPr>
              <a:t>컨트롤러</a:t>
            </a:r>
            <a:r>
              <a:rPr kumimoji="0" lang="en-US" altLang="ko-KR" sz="1600" dirty="0">
                <a:latin typeface="+mn-ea"/>
              </a:rPr>
              <a:t> </a:t>
            </a:r>
            <a:r>
              <a:rPr kumimoji="0" lang="ko-KR" altLang="en-US" sz="1600" dirty="0">
                <a:latin typeface="+mn-ea"/>
              </a:rPr>
              <a:t>검색 </a:t>
            </a:r>
            <a:r>
              <a:rPr kumimoji="0" lang="en-US" altLang="ko-KR" sz="1600" dirty="0">
                <a:latin typeface="+mn-ea"/>
              </a:rPr>
              <a:t>(</a:t>
            </a:r>
            <a:r>
              <a:rPr kumimoji="0" lang="ko-KR" altLang="en-US" sz="1600" dirty="0">
                <a:latin typeface="+mn-ea"/>
              </a:rPr>
              <a:t>자동</a:t>
            </a:r>
            <a:r>
              <a:rPr kumimoji="0" lang="en-US" altLang="ko-KR" sz="1600" dirty="0">
                <a:latin typeface="+mn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30"/>
            <a:ext cx="250228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1. </a:t>
            </a:r>
            <a:r>
              <a:rPr lang="ko-KR" altLang="en-US" sz="1000"/>
              <a:t>프로그램 좌측 상단 </a:t>
            </a:r>
            <a:r>
              <a:rPr lang="en-US" altLang="ko-KR" sz="1000"/>
              <a:t>“Search Controller” CLIK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9CCE8-3D94-959D-6D7B-261B5C75C3F5}"/>
              </a:ext>
            </a:extLst>
          </p:cNvPr>
          <p:cNvSpPr txBox="1"/>
          <p:nvPr/>
        </p:nvSpPr>
        <p:spPr>
          <a:xfrm>
            <a:off x="5769593" y="2335077"/>
            <a:ext cx="3333078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/>
              <a:t>1. </a:t>
            </a:r>
            <a:r>
              <a:rPr lang="ko-KR" altLang="en-US" sz="1000"/>
              <a:t>현재 네트웍이 연결된 </a:t>
            </a:r>
            <a:r>
              <a:rPr lang="en-US" altLang="ko-KR" sz="1000"/>
              <a:t>CONTROLLER</a:t>
            </a:r>
            <a:r>
              <a:rPr lang="ko-KR" altLang="en-US" sz="1000"/>
              <a:t>가 표시됨</a:t>
            </a:r>
            <a:endParaRPr lang="en-US" altLang="ko-KR" sz="1000"/>
          </a:p>
          <a:p>
            <a:r>
              <a:rPr lang="en-US" altLang="ko-KR" sz="1000"/>
              <a:t>2. </a:t>
            </a:r>
            <a:r>
              <a:rPr lang="ko-KR" altLang="en-US" sz="1000"/>
              <a:t>필요한</a:t>
            </a:r>
            <a:r>
              <a:rPr lang="en-US" altLang="ko-KR" sz="1000"/>
              <a:t>(</a:t>
            </a:r>
            <a:r>
              <a:rPr lang="ko-KR" altLang="en-US" sz="1000"/>
              <a:t>미 검색</a:t>
            </a:r>
            <a:r>
              <a:rPr lang="en-US" altLang="ko-KR" sz="1000"/>
              <a:t>)</a:t>
            </a:r>
            <a:r>
              <a:rPr lang="ko-KR" altLang="en-US" sz="1000"/>
              <a:t> 경우 반복 검색</a:t>
            </a:r>
            <a:endParaRPr lang="en-US" altLang="ko-KR" sz="1000"/>
          </a:p>
          <a:p>
            <a:r>
              <a:rPr lang="en-US" altLang="ko-KR" sz="1000"/>
              <a:t>3. </a:t>
            </a:r>
            <a:r>
              <a:rPr lang="ko-KR" altLang="en-US" sz="1000"/>
              <a:t>검색</a:t>
            </a:r>
            <a:r>
              <a:rPr lang="en-US" altLang="ko-KR" sz="1000"/>
              <a:t> PARAMETER</a:t>
            </a:r>
          </a:p>
          <a:p>
            <a:r>
              <a:rPr lang="en-US" altLang="ko-KR" sz="1000"/>
              <a:t>     A. MAC Address : </a:t>
            </a:r>
            <a:r>
              <a:rPr lang="ko-KR" altLang="en-US" sz="1000"/>
              <a:t>컨트롤러 </a:t>
            </a:r>
            <a:r>
              <a:rPr lang="en-US" altLang="ko-KR" sz="1000"/>
              <a:t>MAC Address</a:t>
            </a:r>
          </a:p>
          <a:p>
            <a:r>
              <a:rPr lang="en-US" altLang="ko-KR" sz="1000"/>
              <a:t>     B. Device Type : </a:t>
            </a:r>
            <a:r>
              <a:rPr lang="ko-KR" altLang="en-US" sz="1000"/>
              <a:t>컨트롤러 </a:t>
            </a:r>
            <a:r>
              <a:rPr lang="en-US" altLang="ko-KR" sz="1000"/>
              <a:t>Type</a:t>
            </a:r>
          </a:p>
          <a:p>
            <a:r>
              <a:rPr lang="en-US" altLang="ko-KR" sz="1000"/>
              <a:t>          - CD2X : 2</a:t>
            </a:r>
            <a:r>
              <a:rPr lang="ko-KR" altLang="en-US" sz="1000"/>
              <a:t>채널 컨트롤러 </a:t>
            </a:r>
            <a:r>
              <a:rPr lang="en-US" altLang="ko-KR" sz="1000"/>
              <a:t>/ </a:t>
            </a:r>
            <a:r>
              <a:rPr lang="ko-KR" altLang="en-US" sz="1000"/>
              <a:t>엘리베이터 컨트롤러</a:t>
            </a:r>
            <a:endParaRPr lang="en-US" altLang="ko-KR" sz="1000"/>
          </a:p>
          <a:p>
            <a:r>
              <a:rPr lang="en-US" altLang="ko-KR" sz="1000"/>
              <a:t>          - CD4X</a:t>
            </a:r>
            <a:r>
              <a:rPr lang="ko-KR" altLang="en-US" sz="1000"/>
              <a:t>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/>
              <a:t>4</a:t>
            </a:r>
            <a:r>
              <a:rPr lang="ko-KR" altLang="en-US" sz="1000"/>
              <a:t>채널 컨트롤러</a:t>
            </a:r>
            <a:endParaRPr lang="en-US" altLang="ko-KR" sz="1000"/>
          </a:p>
          <a:p>
            <a:r>
              <a:rPr lang="en-US" altLang="ko-KR" sz="1000"/>
              <a:t>          - CD8X</a:t>
            </a:r>
            <a:r>
              <a:rPr lang="ko-KR" altLang="en-US" sz="1000"/>
              <a:t>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/>
              <a:t>8</a:t>
            </a:r>
            <a:r>
              <a:rPr lang="ko-KR" altLang="en-US" sz="1000"/>
              <a:t>채널 컨트롤러</a:t>
            </a:r>
            <a:endParaRPr lang="en-US" altLang="ko-KR" sz="1000"/>
          </a:p>
          <a:p>
            <a:r>
              <a:rPr lang="en-US" altLang="ko-KR" sz="1000"/>
              <a:t>     C. IP Address, Gateway, Subnet Mask : IP</a:t>
            </a:r>
            <a:r>
              <a:rPr lang="ko-KR" altLang="en-US" sz="1000"/>
              <a:t> 정보</a:t>
            </a:r>
            <a:endParaRPr lang="en-US" altLang="ko-KR" sz="1000"/>
          </a:p>
          <a:p>
            <a:r>
              <a:rPr lang="en-US" altLang="ko-KR" sz="1000"/>
              <a:t>     D. Port : PC Software</a:t>
            </a:r>
            <a:r>
              <a:rPr lang="ko-KR" altLang="en-US" sz="1000"/>
              <a:t>와 통신 포트</a:t>
            </a:r>
            <a:endParaRPr lang="en-US" altLang="ko-KR" sz="1000"/>
          </a:p>
          <a:p>
            <a:r>
              <a:rPr lang="en-US" altLang="ko-KR" sz="1000"/>
              <a:t>     E. Web Port : Web</a:t>
            </a:r>
            <a:r>
              <a:rPr lang="ko-KR" altLang="en-US" sz="1000"/>
              <a:t> </a:t>
            </a:r>
            <a:r>
              <a:rPr lang="en-US" altLang="ko-KR" sz="1000"/>
              <a:t>page</a:t>
            </a:r>
            <a:r>
              <a:rPr lang="ko-KR" altLang="en-US" sz="1000"/>
              <a:t> 연결 포트</a:t>
            </a:r>
            <a:endParaRPr lang="en-US" altLang="ko-KR" sz="1000"/>
          </a:p>
          <a:p>
            <a:r>
              <a:rPr lang="en-US" altLang="ko-KR" sz="1000"/>
              <a:t>     F. Password : PC software</a:t>
            </a:r>
            <a:r>
              <a:rPr lang="ko-KR" altLang="en-US" sz="1000"/>
              <a:t>와의 연결을 위한 비밀번호</a:t>
            </a:r>
            <a:endParaRPr lang="en-US" altLang="ko-KR" sz="1000"/>
          </a:p>
          <a:p>
            <a:r>
              <a:rPr lang="en-US" altLang="ko-KR" sz="1000"/>
              <a:t>     G. Version : H/W, F/W Version</a:t>
            </a:r>
          </a:p>
          <a:p>
            <a:r>
              <a:rPr lang="en-US" altLang="ko-KR" sz="1000"/>
              <a:t>     H. FW(O)</a:t>
            </a:r>
            <a:r>
              <a:rPr lang="ko-KR" altLang="en-US" sz="1000"/>
              <a:t>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/>
              <a:t>F/W</a:t>
            </a:r>
            <a:r>
              <a:rPr lang="ko-KR" altLang="en-US" sz="1000"/>
              <a:t> </a:t>
            </a:r>
            <a:r>
              <a:rPr lang="en-US" altLang="ko-KR" sz="1000"/>
              <a:t>OEN Code Number</a:t>
            </a:r>
          </a:p>
          <a:p>
            <a:r>
              <a:rPr lang="en-US" altLang="ko-KR" sz="1000"/>
              <a:t>     J. FW(V) : F/W Version Code Number</a:t>
            </a:r>
          </a:p>
          <a:p>
            <a:r>
              <a:rPr lang="en-US" altLang="ko-KR" sz="1000"/>
              <a:t>     K. FW(S) : F/W Special format Code Number</a:t>
            </a:r>
          </a:p>
          <a:p>
            <a:r>
              <a:rPr lang="en-US" altLang="ko-KR" sz="1000"/>
              <a:t>     L. Code : F/W OEM Code String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5EF501-CE4F-4DBC-EAEC-21B1CBED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91" y="2335077"/>
            <a:ext cx="5010429" cy="29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537CAF-6889-E647-578D-D5D83F7D29C5}"/>
              </a:ext>
            </a:extLst>
          </p:cNvPr>
          <p:cNvSpPr txBox="1"/>
          <p:nvPr/>
        </p:nvSpPr>
        <p:spPr>
          <a:xfrm>
            <a:off x="648691" y="5678816"/>
            <a:ext cx="331020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※ Software Version</a:t>
            </a:r>
            <a:r>
              <a:rPr lang="ko-KR" altLang="en-US" sz="1000"/>
              <a:t>에 따라 화면 구성이 상이 할 수 있습니다</a:t>
            </a:r>
            <a:r>
              <a:rPr lang="en-US" altLang="ko-KR" sz="100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9E4A28-3F9C-29AD-2CC5-25FEA14A928A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C43337-0239-64EF-8B2B-9EB0F16D2DBF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8453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>
                <a:latin typeface="+mn-ea"/>
              </a:rPr>
              <a:t>컨트롤러</a:t>
            </a:r>
            <a:r>
              <a:rPr kumimoji="0" lang="en-US" altLang="ko-KR" sz="1600">
                <a:latin typeface="+mn-ea"/>
              </a:rPr>
              <a:t> </a:t>
            </a:r>
            <a:r>
              <a:rPr kumimoji="0" lang="ko-KR" altLang="en-US" sz="1600">
                <a:latin typeface="+mn-ea"/>
              </a:rPr>
              <a:t>검색 </a:t>
            </a:r>
            <a:r>
              <a:rPr kumimoji="0" lang="en-US" altLang="ko-KR" sz="1600">
                <a:latin typeface="+mn-ea"/>
              </a:rPr>
              <a:t>(</a:t>
            </a:r>
            <a:r>
              <a:rPr kumimoji="0" lang="ko-KR" altLang="en-US" sz="1600">
                <a:latin typeface="+mn-ea"/>
              </a:rPr>
              <a:t>수동</a:t>
            </a:r>
            <a:r>
              <a:rPr kumimoji="0" lang="en-US" altLang="ko-KR" sz="1600">
                <a:latin typeface="+mn-ea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82804"/>
            <a:ext cx="50622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프로그램 좌측 상단 </a:t>
            </a:r>
            <a:r>
              <a:rPr lang="en-US" altLang="ko-KR" sz="1000" dirty="0"/>
              <a:t>“IP</a:t>
            </a:r>
            <a:r>
              <a:rPr lang="ko-KR" altLang="en-US" sz="1000" dirty="0"/>
              <a:t> </a:t>
            </a:r>
            <a:r>
              <a:rPr lang="en-US" altLang="ko-KR" sz="1000" dirty="0"/>
              <a:t>Address</a:t>
            </a:r>
            <a:r>
              <a:rPr lang="ko-KR" altLang="en-US" sz="1000" dirty="0"/>
              <a:t> </a:t>
            </a:r>
            <a:r>
              <a:rPr lang="en-US" altLang="ko-KR" sz="1000" dirty="0"/>
              <a:t>(Direct</a:t>
            </a:r>
            <a:r>
              <a:rPr lang="ko-KR" altLang="en-US" sz="1000" dirty="0"/>
              <a:t> </a:t>
            </a:r>
            <a:r>
              <a:rPr lang="en-US" altLang="ko-KR" sz="1000" dirty="0"/>
              <a:t>Search)”</a:t>
            </a:r>
            <a:r>
              <a:rPr lang="en-US" altLang="ko-KR" sz="1000" baseline="30000" dirty="0"/>
              <a:t>1)</a:t>
            </a:r>
            <a:r>
              <a:rPr lang="en-US" altLang="ko-KR" sz="1000" dirty="0"/>
              <a:t> Check </a:t>
            </a:r>
            <a:r>
              <a:rPr lang="ko-KR" altLang="en-US" sz="1000" dirty="0"/>
              <a:t>후 우측에 검색 하고자 하는 </a:t>
            </a:r>
            <a:r>
              <a:rPr lang="en-US" altLang="ko-KR" sz="1000" dirty="0"/>
              <a:t>IP </a:t>
            </a:r>
            <a:r>
              <a:rPr lang="ko-KR" altLang="en-US" sz="1000" dirty="0"/>
              <a:t>작성</a:t>
            </a:r>
            <a:endParaRPr lang="en-US" altLang="ko-KR" sz="1000" dirty="0"/>
          </a:p>
          <a:p>
            <a:r>
              <a:rPr lang="en-US" altLang="ko-KR" sz="1000" dirty="0"/>
              <a:t>2. </a:t>
            </a:r>
            <a:r>
              <a:rPr lang="ko-KR" altLang="en-US" sz="1000" dirty="0"/>
              <a:t>프로그램 좌측 상단 </a:t>
            </a:r>
            <a:r>
              <a:rPr lang="en-US" altLang="ko-KR" sz="1000" dirty="0"/>
              <a:t>“Search</a:t>
            </a:r>
            <a:r>
              <a:rPr lang="ko-KR" altLang="en-US" sz="1000" dirty="0"/>
              <a:t> </a:t>
            </a:r>
            <a:r>
              <a:rPr lang="en-US" altLang="ko-KR" sz="1000" dirty="0"/>
              <a:t>Controller”</a:t>
            </a:r>
            <a:r>
              <a:rPr lang="ko-KR" altLang="en-US" sz="1000" dirty="0"/>
              <a:t> </a:t>
            </a:r>
            <a:r>
              <a:rPr lang="en-US" altLang="ko-KR" sz="1000" dirty="0"/>
              <a:t>CLIK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9CCE8-3D94-959D-6D7B-261B5C75C3F5}"/>
              </a:ext>
            </a:extLst>
          </p:cNvPr>
          <p:cNvSpPr txBox="1"/>
          <p:nvPr/>
        </p:nvSpPr>
        <p:spPr>
          <a:xfrm>
            <a:off x="5769593" y="2335077"/>
            <a:ext cx="3333078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/>
              <a:t>1. </a:t>
            </a:r>
            <a:r>
              <a:rPr lang="ko-KR" altLang="en-US" sz="1000"/>
              <a:t>현재 </a:t>
            </a:r>
            <a:r>
              <a:rPr lang="en-US" altLang="ko-KR" sz="1000"/>
              <a:t>IP</a:t>
            </a:r>
            <a:r>
              <a:rPr lang="ko-KR" altLang="en-US" sz="1000"/>
              <a:t>로 설정된 </a:t>
            </a:r>
            <a:r>
              <a:rPr lang="en-US" altLang="ko-KR" sz="1000"/>
              <a:t>CONTROLLER</a:t>
            </a:r>
            <a:r>
              <a:rPr lang="ko-KR" altLang="en-US" sz="1000"/>
              <a:t>가 표시됨</a:t>
            </a:r>
            <a:endParaRPr lang="en-US" altLang="ko-KR" sz="1000"/>
          </a:p>
          <a:p>
            <a:r>
              <a:rPr lang="en-US" altLang="ko-KR" sz="1000"/>
              <a:t>2. </a:t>
            </a:r>
            <a:r>
              <a:rPr lang="ko-KR" altLang="en-US" sz="1000"/>
              <a:t>필요한</a:t>
            </a:r>
            <a:r>
              <a:rPr lang="en-US" altLang="ko-KR" sz="1000"/>
              <a:t>(</a:t>
            </a:r>
            <a:r>
              <a:rPr lang="ko-KR" altLang="en-US" sz="1000"/>
              <a:t>미 검색</a:t>
            </a:r>
            <a:r>
              <a:rPr lang="en-US" altLang="ko-KR" sz="1000"/>
              <a:t>)</a:t>
            </a:r>
            <a:r>
              <a:rPr lang="ko-KR" altLang="en-US" sz="1000"/>
              <a:t> 경우 반복 검색</a:t>
            </a:r>
            <a:endParaRPr lang="en-US" altLang="ko-KR" sz="1000"/>
          </a:p>
          <a:p>
            <a:r>
              <a:rPr lang="en-US" altLang="ko-KR" sz="1000"/>
              <a:t>3. </a:t>
            </a:r>
            <a:r>
              <a:rPr lang="ko-KR" altLang="en-US" sz="1000"/>
              <a:t>검색</a:t>
            </a:r>
            <a:r>
              <a:rPr lang="en-US" altLang="ko-KR" sz="1000"/>
              <a:t> PARAMETER</a:t>
            </a:r>
          </a:p>
          <a:p>
            <a:r>
              <a:rPr lang="en-US" altLang="ko-KR" sz="1000"/>
              <a:t>     A. MAC Address : </a:t>
            </a:r>
            <a:r>
              <a:rPr lang="ko-KR" altLang="en-US" sz="1000"/>
              <a:t>컨트롤러 </a:t>
            </a:r>
            <a:r>
              <a:rPr lang="en-US" altLang="ko-KR" sz="1000"/>
              <a:t>MAC Address</a:t>
            </a:r>
          </a:p>
          <a:p>
            <a:r>
              <a:rPr lang="en-US" altLang="ko-KR" sz="1000"/>
              <a:t>     B. Device Type : </a:t>
            </a:r>
            <a:r>
              <a:rPr lang="ko-KR" altLang="en-US" sz="1000"/>
              <a:t>컨트롤러 </a:t>
            </a:r>
            <a:r>
              <a:rPr lang="en-US" altLang="ko-KR" sz="1000"/>
              <a:t>Type</a:t>
            </a:r>
          </a:p>
          <a:p>
            <a:r>
              <a:rPr lang="en-US" altLang="ko-KR" sz="1000"/>
              <a:t>          - CD2X : 2</a:t>
            </a:r>
            <a:r>
              <a:rPr lang="ko-KR" altLang="en-US" sz="1000"/>
              <a:t>채널 컨트롤러 </a:t>
            </a:r>
            <a:r>
              <a:rPr lang="en-US" altLang="ko-KR" sz="1000"/>
              <a:t>/ </a:t>
            </a:r>
            <a:r>
              <a:rPr lang="ko-KR" altLang="en-US" sz="1000"/>
              <a:t>엘리베이터 컨트롤러</a:t>
            </a:r>
            <a:endParaRPr lang="en-US" altLang="ko-KR" sz="1000"/>
          </a:p>
          <a:p>
            <a:r>
              <a:rPr lang="en-US" altLang="ko-KR" sz="1000"/>
              <a:t>          - CD4X</a:t>
            </a:r>
            <a:r>
              <a:rPr lang="ko-KR" altLang="en-US" sz="1000"/>
              <a:t>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/>
              <a:t>4</a:t>
            </a:r>
            <a:r>
              <a:rPr lang="ko-KR" altLang="en-US" sz="1000"/>
              <a:t>채널 컨트롤러</a:t>
            </a:r>
            <a:endParaRPr lang="en-US" altLang="ko-KR" sz="1000"/>
          </a:p>
          <a:p>
            <a:r>
              <a:rPr lang="en-US" altLang="ko-KR" sz="1000"/>
              <a:t>          - CD8X</a:t>
            </a:r>
            <a:r>
              <a:rPr lang="ko-KR" altLang="en-US" sz="1000"/>
              <a:t>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/>
              <a:t>8</a:t>
            </a:r>
            <a:r>
              <a:rPr lang="ko-KR" altLang="en-US" sz="1000"/>
              <a:t>채널 컨트롤러</a:t>
            </a:r>
            <a:endParaRPr lang="en-US" altLang="ko-KR" sz="1000"/>
          </a:p>
          <a:p>
            <a:r>
              <a:rPr lang="en-US" altLang="ko-KR" sz="1000"/>
              <a:t>     C. IP Address, Gateway, Subnet Mask : IP</a:t>
            </a:r>
            <a:r>
              <a:rPr lang="ko-KR" altLang="en-US" sz="1000"/>
              <a:t> 정보</a:t>
            </a:r>
            <a:endParaRPr lang="en-US" altLang="ko-KR" sz="1000"/>
          </a:p>
          <a:p>
            <a:r>
              <a:rPr lang="en-US" altLang="ko-KR" sz="1000"/>
              <a:t>     D. Port : PC Software</a:t>
            </a:r>
            <a:r>
              <a:rPr lang="ko-KR" altLang="en-US" sz="1000"/>
              <a:t>와 통신 포트</a:t>
            </a:r>
            <a:endParaRPr lang="en-US" altLang="ko-KR" sz="1000"/>
          </a:p>
          <a:p>
            <a:r>
              <a:rPr lang="en-US" altLang="ko-KR" sz="1000"/>
              <a:t>     E. Web Port : Web</a:t>
            </a:r>
            <a:r>
              <a:rPr lang="ko-KR" altLang="en-US" sz="1000"/>
              <a:t> </a:t>
            </a:r>
            <a:r>
              <a:rPr lang="en-US" altLang="ko-KR" sz="1000"/>
              <a:t>page</a:t>
            </a:r>
            <a:r>
              <a:rPr lang="ko-KR" altLang="en-US" sz="1000"/>
              <a:t> 연결 포트</a:t>
            </a:r>
            <a:endParaRPr lang="en-US" altLang="ko-KR" sz="1000"/>
          </a:p>
          <a:p>
            <a:r>
              <a:rPr lang="en-US" altLang="ko-KR" sz="1000"/>
              <a:t>     F. Password : PC software</a:t>
            </a:r>
            <a:r>
              <a:rPr lang="ko-KR" altLang="en-US" sz="1000"/>
              <a:t>와의 연결을 위한 비밀번호</a:t>
            </a:r>
            <a:endParaRPr lang="en-US" altLang="ko-KR" sz="1000"/>
          </a:p>
          <a:p>
            <a:r>
              <a:rPr lang="en-US" altLang="ko-KR" sz="1000"/>
              <a:t>     G. Version : H/W, F/W Version</a:t>
            </a:r>
          </a:p>
          <a:p>
            <a:r>
              <a:rPr lang="en-US" altLang="ko-KR" sz="1000"/>
              <a:t>     H. FW(O)</a:t>
            </a:r>
            <a:r>
              <a:rPr lang="ko-KR" altLang="en-US" sz="1000"/>
              <a:t> 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/>
              <a:t>F/W</a:t>
            </a:r>
            <a:r>
              <a:rPr lang="ko-KR" altLang="en-US" sz="1000"/>
              <a:t> </a:t>
            </a:r>
            <a:r>
              <a:rPr lang="en-US" altLang="ko-KR" sz="1000"/>
              <a:t>OEN Code Number</a:t>
            </a:r>
          </a:p>
          <a:p>
            <a:r>
              <a:rPr lang="en-US" altLang="ko-KR" sz="1000"/>
              <a:t>     J. FW(V) : F/W Version Code Number</a:t>
            </a:r>
          </a:p>
          <a:p>
            <a:r>
              <a:rPr lang="en-US" altLang="ko-KR" sz="1000"/>
              <a:t>     K. FW(S) : F/W Special format Code Number</a:t>
            </a:r>
          </a:p>
          <a:p>
            <a:r>
              <a:rPr lang="en-US" altLang="ko-KR" sz="1000"/>
              <a:t>     L. Code : F/W OEM Code String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37CAF-6889-E647-578D-D5D83F7D29C5}"/>
              </a:ext>
            </a:extLst>
          </p:cNvPr>
          <p:cNvSpPr txBox="1"/>
          <p:nvPr/>
        </p:nvSpPr>
        <p:spPr>
          <a:xfrm>
            <a:off x="651618" y="5717265"/>
            <a:ext cx="29703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※ </a:t>
            </a:r>
            <a:r>
              <a:rPr lang="en-US" altLang="ko-KR" sz="1000" baseline="30000"/>
              <a:t>1)</a:t>
            </a:r>
            <a:r>
              <a:rPr lang="en-US" altLang="ko-KR" sz="1000"/>
              <a:t>Software Version</a:t>
            </a:r>
            <a:r>
              <a:rPr lang="ko-KR" altLang="en-US" sz="1000"/>
              <a:t>에 따라 </a:t>
            </a:r>
            <a:r>
              <a:rPr lang="en-US" altLang="ko-KR" sz="1000"/>
              <a:t>“Direct IP Address”</a:t>
            </a:r>
            <a:r>
              <a:rPr lang="ko-KR" altLang="en-US" sz="1000"/>
              <a:t>로 표기</a:t>
            </a:r>
            <a:endParaRPr lang="en-US" altLang="ko-KR" sz="1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4CE93-BA3F-653E-6CEA-36DCC798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335077"/>
            <a:ext cx="5010429" cy="30043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0987B6-0DEF-DE06-49B0-2114BD45ADC2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710F9B1-1E18-22E5-2827-B5E2A061D47D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952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600">
                <a:latin typeface="+mn-ea"/>
              </a:rPr>
              <a:t>네트웍 정보 변경</a:t>
            </a:r>
            <a:endParaRPr kumimoji="0"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97"/>
            <a:ext cx="451566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1. </a:t>
            </a:r>
            <a:r>
              <a:rPr lang="ko-KR" altLang="en-US" sz="1000"/>
              <a:t>검색된 컨트롤러를 선택 </a:t>
            </a:r>
            <a:r>
              <a:rPr lang="en-US" altLang="ko-KR" sz="1000"/>
              <a:t>CLIK</a:t>
            </a:r>
          </a:p>
          <a:p>
            <a:r>
              <a:rPr lang="en-US" altLang="ko-KR" sz="1000"/>
              <a:t>2. </a:t>
            </a:r>
            <a:r>
              <a:rPr lang="ko-KR" altLang="en-US" sz="1000"/>
              <a:t>선택된 컨트롤러의 </a:t>
            </a:r>
            <a:r>
              <a:rPr lang="en-US" altLang="ko-KR" sz="1000"/>
              <a:t>NETWORK </a:t>
            </a:r>
            <a:r>
              <a:rPr lang="ko-KR" altLang="en-US" sz="1000"/>
              <a:t>정보가 아래 </a:t>
            </a:r>
            <a:r>
              <a:rPr lang="en-US" altLang="ko-KR" sz="1000"/>
              <a:t>“Network Information” </a:t>
            </a:r>
            <a:r>
              <a:rPr lang="ko-KR" altLang="en-US" sz="1000"/>
              <a:t>항목에 표기됨</a:t>
            </a:r>
            <a:endParaRPr lang="en-US" altLang="ko-KR" sz="1000"/>
          </a:p>
          <a:p>
            <a:r>
              <a:rPr lang="en-US" altLang="ko-KR" sz="1000"/>
              <a:t>3. </a:t>
            </a:r>
            <a:r>
              <a:rPr lang="ko-KR" altLang="en-US" sz="1000"/>
              <a:t>변경 하고자 하는 </a:t>
            </a:r>
            <a:r>
              <a:rPr lang="en-US" altLang="ko-KR" sz="1000"/>
              <a:t>Network  </a:t>
            </a:r>
            <a:r>
              <a:rPr lang="ko-KR" altLang="en-US" sz="1000"/>
              <a:t>정보 수정</a:t>
            </a:r>
            <a:endParaRPr lang="en-US" altLang="ko-KR" sz="1000"/>
          </a:p>
          <a:p>
            <a:r>
              <a:rPr lang="en-US" altLang="ko-KR" sz="1000"/>
              <a:t>4. </a:t>
            </a:r>
            <a:r>
              <a:rPr lang="ko-KR" altLang="en-US" sz="1000"/>
              <a:t>우측 중앙 </a:t>
            </a:r>
            <a:r>
              <a:rPr lang="en-US" altLang="ko-KR" sz="1000"/>
              <a:t>“Set Network Info.(SNI0)” CLIK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D054B-DB0F-F74C-31A8-685BBC92A6FF}"/>
              </a:ext>
            </a:extLst>
          </p:cNvPr>
          <p:cNvSpPr txBox="1"/>
          <p:nvPr/>
        </p:nvSpPr>
        <p:spPr>
          <a:xfrm>
            <a:off x="5769593" y="2335077"/>
            <a:ext cx="333307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/>
              <a:t>1. </a:t>
            </a:r>
            <a:r>
              <a:rPr lang="ko-KR" altLang="en-US" sz="1000"/>
              <a:t>변경 가능한 </a:t>
            </a:r>
            <a:r>
              <a:rPr lang="en-US" altLang="ko-KR" sz="1000"/>
              <a:t>Parameter</a:t>
            </a:r>
          </a:p>
          <a:p>
            <a:r>
              <a:rPr lang="en-US" altLang="ko-KR" sz="1000"/>
              <a:t>     A. IP, Gateway, Subnet Mask </a:t>
            </a:r>
            <a:r>
              <a:rPr lang="ko-KR" altLang="en-US" sz="1000"/>
              <a:t>등 </a:t>
            </a:r>
            <a:r>
              <a:rPr lang="en-US" altLang="ko-KR" sz="1000"/>
              <a:t>IP </a:t>
            </a:r>
            <a:r>
              <a:rPr lang="ko-KR" altLang="en-US" sz="1000"/>
              <a:t>정보</a:t>
            </a:r>
            <a:endParaRPr lang="en-US" altLang="ko-KR" sz="1000"/>
          </a:p>
          <a:p>
            <a:r>
              <a:rPr lang="en-US" altLang="ko-KR" sz="1000"/>
              <a:t>     B. Port(Software PC), Web Port(Web page), Password </a:t>
            </a:r>
            <a:r>
              <a:rPr lang="ko-KR" altLang="en-US" sz="1000"/>
              <a:t>등</a:t>
            </a:r>
            <a:endParaRPr lang="en-US" altLang="ko-KR" sz="1000"/>
          </a:p>
          <a:p>
            <a:endParaRPr lang="en-US" altLang="ko-KR" sz="1000"/>
          </a:p>
          <a:p>
            <a:r>
              <a:rPr lang="en-US" altLang="ko-KR" sz="1000"/>
              <a:t>2. </a:t>
            </a:r>
            <a:r>
              <a:rPr lang="ko-KR" altLang="en-US" sz="1000"/>
              <a:t>변경 불가능한 </a:t>
            </a:r>
            <a:r>
              <a:rPr lang="en-US" altLang="ko-KR" sz="1000"/>
              <a:t>Parameter </a:t>
            </a:r>
            <a:r>
              <a:rPr lang="en-US" altLang="ko-KR" sz="1000" baseline="30000"/>
              <a:t>1)</a:t>
            </a:r>
          </a:p>
          <a:p>
            <a:r>
              <a:rPr lang="en-US" altLang="ko-KR" sz="1000"/>
              <a:t>     A. Device Type, MAC Address, OEM Code, F/W O/V/S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7D382-06F6-9D42-CF1E-1257E978D9E7}"/>
              </a:ext>
            </a:extLst>
          </p:cNvPr>
          <p:cNvSpPr txBox="1"/>
          <p:nvPr/>
        </p:nvSpPr>
        <p:spPr>
          <a:xfrm>
            <a:off x="651618" y="5717265"/>
            <a:ext cx="638476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※ </a:t>
            </a:r>
            <a:r>
              <a:rPr lang="en-US" altLang="ko-KR" sz="1000" baseline="30000"/>
              <a:t>1)</a:t>
            </a:r>
            <a:r>
              <a:rPr lang="ko-KR" altLang="en-US" sz="1000"/>
              <a:t>제품</a:t>
            </a:r>
            <a:r>
              <a:rPr lang="en-US" altLang="ko-KR" sz="1000"/>
              <a:t> </a:t>
            </a:r>
            <a:r>
              <a:rPr lang="ko-KR" altLang="en-US" sz="1000"/>
              <a:t>고유 </a:t>
            </a:r>
            <a:r>
              <a:rPr lang="en-US" altLang="ko-KR" sz="1000"/>
              <a:t>Parameter</a:t>
            </a:r>
            <a:r>
              <a:rPr lang="ko-KR" altLang="en-US" sz="1000"/>
              <a:t>로써 데이터손상시 </a:t>
            </a:r>
            <a:r>
              <a:rPr lang="en-US" altLang="ko-KR" sz="1000"/>
              <a:t>Network </a:t>
            </a:r>
            <a:r>
              <a:rPr lang="ko-KR" altLang="en-US" sz="1000"/>
              <a:t>통신이 원활하지 않을 수 있음</a:t>
            </a:r>
            <a:r>
              <a:rPr lang="en-US" altLang="ko-KR" sz="1000"/>
              <a:t>.  </a:t>
            </a:r>
            <a:r>
              <a:rPr lang="ko-KR" altLang="en-US" sz="1000" b="1">
                <a:solidFill>
                  <a:srgbClr val="FF0000"/>
                </a:solidFill>
              </a:rPr>
              <a:t>제조처를 통해 정보 초기화 필요</a:t>
            </a:r>
            <a:endParaRPr lang="en-US" altLang="ko-KR" sz="1000" b="1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753AD3-7CF9-67D1-2147-C731A392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335077"/>
            <a:ext cx="5025583" cy="30043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9351E6-99A0-09D0-8F2C-625FA4A4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93" y="3281216"/>
            <a:ext cx="3203926" cy="1926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9699BC-0D1C-AA9A-4399-BACFD34A22F1}"/>
              </a:ext>
            </a:extLst>
          </p:cNvPr>
          <p:cNvSpPr txBox="1"/>
          <p:nvPr/>
        </p:nvSpPr>
        <p:spPr>
          <a:xfrm>
            <a:off x="5769593" y="5255600"/>
            <a:ext cx="33330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/>
              <a:t>3. </a:t>
            </a:r>
            <a:r>
              <a:rPr lang="ko-KR" altLang="en-US" sz="1000"/>
              <a:t>변경 완료 시 변경된 정보를 자동으로 검색 반영함</a:t>
            </a:r>
            <a:endParaRPr lang="en-US" altLang="ko-KR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79A6EB-F896-2F27-6918-0EFF300CB510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D3D5933-6AF3-4DD5-7BAB-121815EE087C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093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601893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+mn-ea"/>
              </a:rPr>
              <a:t>F/W </a:t>
            </a:r>
            <a:r>
              <a:rPr kumimoji="0" lang="en-US" altLang="ko-KR" sz="1600" err="1">
                <a:latin typeface="+mn-ea"/>
              </a:rPr>
              <a:t>UPDATE__Controller</a:t>
            </a:r>
            <a:r>
              <a:rPr kumimoji="0" lang="en-US" altLang="ko-KR" sz="1600">
                <a:latin typeface="+mn-ea"/>
              </a:rPr>
              <a:t> Connection(1)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97"/>
            <a:ext cx="5841343" cy="5642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1. </a:t>
            </a:r>
            <a:r>
              <a:rPr lang="ko-KR" altLang="en-US" sz="1000"/>
              <a:t>프로그램과 </a:t>
            </a:r>
            <a:r>
              <a:rPr lang="en-US" altLang="ko-KR" sz="1000"/>
              <a:t>update </a:t>
            </a:r>
            <a:r>
              <a:rPr lang="ko-KR" altLang="en-US" sz="1000"/>
              <a:t>하려는 컨트롤러를 연결</a:t>
            </a:r>
            <a:r>
              <a:rPr lang="en-US" altLang="ko-KR" sz="1000"/>
              <a:t>(TCP/IP) </a:t>
            </a:r>
            <a:r>
              <a:rPr lang="ko-KR" altLang="en-US" sz="1000"/>
              <a:t>시키기 위해 우측 하단 </a:t>
            </a:r>
            <a:r>
              <a:rPr lang="en-US" altLang="ko-KR" sz="1000"/>
              <a:t>“Connect” </a:t>
            </a:r>
            <a:r>
              <a:rPr lang="ko-KR" altLang="en-US" sz="1000"/>
              <a:t>녹색 버튼 </a:t>
            </a:r>
            <a:r>
              <a:rPr lang="en-US" altLang="ko-KR" sz="1000"/>
              <a:t>CLICK</a:t>
            </a:r>
          </a:p>
          <a:p>
            <a:r>
              <a:rPr lang="en-US" altLang="ko-KR" sz="1000"/>
              <a:t>     A. </a:t>
            </a:r>
            <a:r>
              <a:rPr lang="ko-KR" altLang="en-US" sz="1000"/>
              <a:t>컨트롤러는</a:t>
            </a:r>
            <a:r>
              <a:rPr lang="en-US" altLang="ko-KR" sz="1000"/>
              <a:t> </a:t>
            </a:r>
            <a:r>
              <a:rPr lang="ko-KR" altLang="en-US" sz="1000"/>
              <a:t>반드시 다른 컴퓨터 혹은 다른 프로그램과 연결</a:t>
            </a:r>
            <a:r>
              <a:rPr lang="en-US" altLang="ko-KR" sz="1000"/>
              <a:t>(</a:t>
            </a:r>
            <a:r>
              <a:rPr lang="ko-KR" altLang="en-US" sz="1000"/>
              <a:t>통신</a:t>
            </a:r>
            <a:r>
              <a:rPr lang="en-US" altLang="ko-KR" sz="1000"/>
              <a:t>)</a:t>
            </a:r>
            <a:r>
              <a:rPr lang="ko-KR" altLang="en-US" sz="1000"/>
              <a:t>되어 있지 않아야 함</a:t>
            </a:r>
            <a:endParaRPr lang="en-US" altLang="ko-KR" sz="1000"/>
          </a:p>
          <a:p>
            <a:r>
              <a:rPr lang="en-US" altLang="ko-KR" sz="1000"/>
              <a:t>     B. </a:t>
            </a:r>
            <a:r>
              <a:rPr lang="ko-KR" altLang="en-US" sz="1000"/>
              <a:t>프로그램이 설치된 </a:t>
            </a:r>
            <a:r>
              <a:rPr lang="en-US" altLang="ko-KR" sz="1000"/>
              <a:t>PC</a:t>
            </a:r>
            <a:r>
              <a:rPr lang="ko-KR" altLang="en-US" sz="1000"/>
              <a:t>와 컨트롤러는 반드시 동일한 </a:t>
            </a:r>
            <a:r>
              <a:rPr lang="en-US" altLang="ko-KR" sz="1000"/>
              <a:t>IP </a:t>
            </a:r>
            <a:r>
              <a:rPr lang="ko-KR" altLang="en-US" sz="1000"/>
              <a:t>대역에 위치해 있어야 함 </a:t>
            </a:r>
            <a:r>
              <a:rPr lang="en-US" altLang="ko-KR" sz="1000"/>
              <a:t>(ex. 192.168.100.XXX)</a:t>
            </a:r>
          </a:p>
          <a:p>
            <a:endParaRPr lang="en-US" altLang="ko-KR" sz="1000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7D382-06F6-9D42-CF1E-1257E978D9E7}"/>
              </a:ext>
            </a:extLst>
          </p:cNvPr>
          <p:cNvSpPr txBox="1"/>
          <p:nvPr/>
        </p:nvSpPr>
        <p:spPr>
          <a:xfrm>
            <a:off x="651618" y="5717265"/>
            <a:ext cx="489717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※ Server </a:t>
            </a:r>
            <a:r>
              <a:rPr lang="ko-KR" altLang="en-US" sz="1000" err="1"/>
              <a:t>구동시</a:t>
            </a:r>
            <a:r>
              <a:rPr lang="ko-KR" altLang="en-US" sz="1000"/>
              <a:t> </a:t>
            </a:r>
            <a:r>
              <a:rPr lang="en-US" altLang="ko-KR" sz="1000"/>
              <a:t>Connection</a:t>
            </a:r>
            <a:r>
              <a:rPr lang="ko-KR" altLang="en-US" sz="1000"/>
              <a:t>이 안되므로 </a:t>
            </a:r>
            <a:r>
              <a:rPr lang="en-US" altLang="ko-KR" sz="1000"/>
              <a:t>update </a:t>
            </a:r>
            <a:r>
              <a:rPr lang="ko-KR" altLang="en-US" sz="1000"/>
              <a:t>전 반드시 </a:t>
            </a:r>
            <a:r>
              <a:rPr lang="en-US" altLang="ko-KR" sz="1000"/>
              <a:t>server </a:t>
            </a:r>
            <a:r>
              <a:rPr lang="ko-KR" altLang="en-US" sz="1000"/>
              <a:t>프로그램을 종료 시킬 것</a:t>
            </a:r>
            <a:endParaRPr lang="en-US" altLang="ko-KR" sz="10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FFFFBC-D279-E6D0-7902-17C8737E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335077"/>
            <a:ext cx="4978311" cy="29946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40F4A8-C7B8-CB00-180A-273BAACC09C1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757B482-BCF9-1B34-8464-9DF12784A7F9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89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601893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+mn-ea"/>
              </a:rPr>
              <a:t>F/W </a:t>
            </a:r>
            <a:r>
              <a:rPr kumimoji="0" lang="en-US" altLang="ko-KR" sz="1600" err="1">
                <a:latin typeface="+mn-ea"/>
              </a:rPr>
              <a:t>UPDATE__Controller</a:t>
            </a:r>
            <a:r>
              <a:rPr kumimoji="0" lang="en-US" altLang="ko-KR" sz="1600">
                <a:latin typeface="+mn-ea"/>
              </a:rPr>
              <a:t> Connection(2)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97"/>
            <a:ext cx="6529031" cy="7181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1. </a:t>
            </a:r>
            <a:r>
              <a:rPr lang="ko-KR" altLang="en-US" sz="1000"/>
              <a:t>정상적으로 연결된 경우</a:t>
            </a:r>
            <a:endParaRPr lang="en-US" altLang="ko-KR" sz="1000"/>
          </a:p>
          <a:p>
            <a:r>
              <a:rPr lang="en-US" altLang="ko-KR" sz="1000"/>
              <a:t>     A. </a:t>
            </a:r>
            <a:r>
              <a:rPr lang="ko-KR" altLang="en-US" sz="1000"/>
              <a:t>컨트롤러 정보창은 </a:t>
            </a:r>
            <a:r>
              <a:rPr lang="ko-KR" altLang="en-US" sz="1000" err="1"/>
              <a:t>흐릿해짐</a:t>
            </a:r>
            <a:r>
              <a:rPr lang="ko-KR" altLang="en-US" sz="1000"/>
              <a:t> </a:t>
            </a:r>
            <a:r>
              <a:rPr lang="en-US" altLang="ko-KR" sz="1000"/>
              <a:t>(</a:t>
            </a:r>
            <a:r>
              <a:rPr lang="ko-KR" altLang="en-US" sz="1000"/>
              <a:t>타 컨트롤러 선택 불가</a:t>
            </a:r>
            <a:r>
              <a:rPr lang="en-US" altLang="ko-KR" sz="1000"/>
              <a:t>)</a:t>
            </a:r>
          </a:p>
          <a:p>
            <a:r>
              <a:rPr lang="en-US" altLang="ko-KR" sz="1000"/>
              <a:t>     B. </a:t>
            </a:r>
            <a:r>
              <a:rPr lang="ko-KR" altLang="en-US" sz="1000"/>
              <a:t>우측</a:t>
            </a:r>
            <a:r>
              <a:rPr lang="en-US" altLang="ko-KR" sz="1000"/>
              <a:t> </a:t>
            </a:r>
            <a:r>
              <a:rPr lang="ko-KR" altLang="en-US" sz="1000"/>
              <a:t>하단의 </a:t>
            </a:r>
            <a:r>
              <a:rPr lang="en-US" altLang="ko-KR" sz="1000"/>
              <a:t>“Status”</a:t>
            </a:r>
            <a:r>
              <a:rPr lang="ko-KR" altLang="en-US" sz="1000"/>
              <a:t>는 </a:t>
            </a:r>
            <a:r>
              <a:rPr lang="en-US" altLang="ko-KR" sz="1000"/>
              <a:t>Disconnected </a:t>
            </a:r>
            <a:r>
              <a:rPr lang="en-US" altLang="ko-KR" sz="1000">
                <a:sym typeface="Wingdings" panose="05000000000000000000" pitchFamily="2" charset="2"/>
              </a:rPr>
              <a:t> Connected </a:t>
            </a:r>
            <a:r>
              <a:rPr lang="ko-KR" altLang="en-US" sz="1000">
                <a:sym typeface="Wingdings" panose="05000000000000000000" pitchFamily="2" charset="2"/>
              </a:rPr>
              <a:t>로 변경되고 </a:t>
            </a:r>
            <a:r>
              <a:rPr lang="en-US" altLang="ko-KR" sz="1000">
                <a:sym typeface="Wingdings" panose="05000000000000000000" pitchFamily="2" charset="2"/>
              </a:rPr>
              <a:t>“Connect“ </a:t>
            </a:r>
            <a:r>
              <a:rPr lang="ko-KR" altLang="en-US" sz="1000">
                <a:sym typeface="Wingdings" panose="05000000000000000000" pitchFamily="2" charset="2"/>
              </a:rPr>
              <a:t>버튼은 </a:t>
            </a:r>
            <a:r>
              <a:rPr lang="en-US" altLang="ko-KR" sz="1000">
                <a:sym typeface="Wingdings" panose="05000000000000000000" pitchFamily="2" charset="2"/>
              </a:rPr>
              <a:t>“Disconnect” </a:t>
            </a:r>
            <a:r>
              <a:rPr lang="ko-KR" altLang="en-US" sz="1000">
                <a:sym typeface="Wingdings" panose="05000000000000000000" pitchFamily="2" charset="2"/>
              </a:rPr>
              <a:t>버튼으로 활성화 됨</a:t>
            </a:r>
            <a:endParaRPr lang="en-US" altLang="ko-KR" sz="1000">
              <a:sym typeface="Wingdings" panose="05000000000000000000" pitchFamily="2" charset="2"/>
            </a:endParaRPr>
          </a:p>
          <a:p>
            <a:r>
              <a:rPr lang="en-US" altLang="ko-KR" sz="1000">
                <a:sym typeface="Wingdings" panose="05000000000000000000" pitchFamily="2" charset="2"/>
              </a:rPr>
              <a:t>     C. </a:t>
            </a:r>
            <a:r>
              <a:rPr lang="ko-KR" altLang="en-US" sz="1000">
                <a:sym typeface="Wingdings" panose="05000000000000000000" pitchFamily="2" charset="2"/>
              </a:rPr>
              <a:t>우측 하단의 </a:t>
            </a:r>
            <a:r>
              <a:rPr lang="en-US" altLang="ko-KR" sz="1000">
                <a:sym typeface="Wingdings" panose="05000000000000000000" pitchFamily="2" charset="2"/>
              </a:rPr>
              <a:t>“Open a Firmware File” </a:t>
            </a:r>
            <a:r>
              <a:rPr lang="ko-KR" altLang="en-US" sz="1000">
                <a:sym typeface="Wingdings" panose="05000000000000000000" pitchFamily="2" charset="2"/>
              </a:rPr>
              <a:t>과 </a:t>
            </a:r>
            <a:r>
              <a:rPr lang="en-US" altLang="ko-KR" sz="1000">
                <a:sym typeface="Wingdings" panose="05000000000000000000" pitchFamily="2" charset="2"/>
              </a:rPr>
              <a:t>“Download” </a:t>
            </a:r>
            <a:r>
              <a:rPr lang="ko-KR" altLang="en-US" sz="1000">
                <a:sym typeface="Wingdings" panose="05000000000000000000" pitchFamily="2" charset="2"/>
              </a:rPr>
              <a:t>버튼이 활성화 됨</a:t>
            </a:r>
            <a:endParaRPr lang="en-US" altLang="ko-KR" sz="1000"/>
          </a:p>
          <a:p>
            <a:endParaRPr lang="en-US" altLang="ko-KR" sz="1000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7D382-06F6-9D42-CF1E-1257E978D9E7}"/>
              </a:ext>
            </a:extLst>
          </p:cNvPr>
          <p:cNvSpPr txBox="1"/>
          <p:nvPr/>
        </p:nvSpPr>
        <p:spPr>
          <a:xfrm>
            <a:off x="651618" y="5717265"/>
            <a:ext cx="489717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※ Server </a:t>
            </a:r>
            <a:r>
              <a:rPr lang="ko-KR" altLang="en-US" sz="1000" err="1"/>
              <a:t>구동시</a:t>
            </a:r>
            <a:r>
              <a:rPr lang="ko-KR" altLang="en-US" sz="1000"/>
              <a:t> </a:t>
            </a:r>
            <a:r>
              <a:rPr lang="en-US" altLang="ko-KR" sz="1000"/>
              <a:t>Connection</a:t>
            </a:r>
            <a:r>
              <a:rPr lang="ko-KR" altLang="en-US" sz="1000"/>
              <a:t>이 안되므로 </a:t>
            </a:r>
            <a:r>
              <a:rPr lang="en-US" altLang="ko-KR" sz="1000"/>
              <a:t>update </a:t>
            </a:r>
            <a:r>
              <a:rPr lang="ko-KR" altLang="en-US" sz="1000"/>
              <a:t>전 반드시 </a:t>
            </a:r>
            <a:r>
              <a:rPr lang="en-US" altLang="ko-KR" sz="1000"/>
              <a:t>server </a:t>
            </a:r>
            <a:r>
              <a:rPr lang="ko-KR" altLang="en-US" sz="1000"/>
              <a:t>프로그램을 종료 시킬 것</a:t>
            </a:r>
            <a:endParaRPr lang="en-US" altLang="ko-KR" sz="1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1B5B51-5088-DE97-8F4D-174F6E16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335077"/>
            <a:ext cx="4978312" cy="29895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7086AD-C16E-1A8E-9B76-96F1C3E99128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1FDAE01-5422-BB36-15CA-4C0A62DC64FE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976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601893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+mn-ea"/>
              </a:rPr>
              <a:t>F/W </a:t>
            </a:r>
            <a:r>
              <a:rPr kumimoji="0" lang="en-US" altLang="ko-KR" sz="1600" err="1">
                <a:latin typeface="+mn-ea"/>
              </a:rPr>
              <a:t>UPDATE__</a:t>
            </a:r>
            <a:r>
              <a:rPr lang="en-US" altLang="ko-KR" sz="1600" err="1">
                <a:latin typeface="+mn-ea"/>
              </a:rPr>
              <a:t>Update</a:t>
            </a:r>
            <a:r>
              <a:rPr lang="ko-KR" altLang="en-US" sz="1600">
                <a:latin typeface="+mn-ea"/>
              </a:rPr>
              <a:t> 할 실행 파일 </a:t>
            </a:r>
            <a:r>
              <a:rPr lang="en-US" altLang="ko-KR" sz="1600">
                <a:latin typeface="+mn-ea"/>
              </a:rPr>
              <a:t>Load (Application)</a:t>
            </a:r>
            <a:endParaRPr kumimoji="0"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97"/>
            <a:ext cx="56569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1. </a:t>
            </a:r>
            <a:r>
              <a:rPr lang="ko-KR" altLang="en-US" sz="1000"/>
              <a:t>우측</a:t>
            </a:r>
            <a:r>
              <a:rPr lang="en-US" altLang="ko-KR" sz="1000"/>
              <a:t> </a:t>
            </a:r>
            <a:r>
              <a:rPr lang="ko-KR" altLang="en-US" sz="1000"/>
              <a:t>하단의 </a:t>
            </a:r>
            <a:r>
              <a:rPr lang="en-US" altLang="ko-KR" sz="1000"/>
              <a:t>“Open a Firmware File”</a:t>
            </a:r>
            <a:r>
              <a:rPr lang="ko-KR" altLang="en-US" sz="1000"/>
              <a:t>버튼을 </a:t>
            </a:r>
            <a:r>
              <a:rPr lang="en-US" altLang="ko-KR" sz="1000"/>
              <a:t>CLICK .</a:t>
            </a:r>
            <a:r>
              <a:rPr lang="ko-KR" altLang="en-US" sz="1000"/>
              <a:t>하고 </a:t>
            </a:r>
            <a:r>
              <a:rPr lang="en-US" altLang="ko-KR" sz="1000"/>
              <a:t>update </a:t>
            </a:r>
            <a:r>
              <a:rPr lang="ko-KR" altLang="en-US" sz="1000"/>
              <a:t>하려고 하는 실행파일</a:t>
            </a:r>
            <a:r>
              <a:rPr lang="en-US" altLang="ko-KR" sz="1000" baseline="30000"/>
              <a:t>1)</a:t>
            </a:r>
            <a:r>
              <a:rPr lang="ko-KR" altLang="en-US" sz="1000"/>
              <a:t>을 선택 후 </a:t>
            </a:r>
            <a:r>
              <a:rPr lang="en-US" altLang="ko-KR" sz="1000"/>
              <a:t>Load</a:t>
            </a:r>
            <a:endParaRPr lang="en-US" altLang="ko-KR" sz="1000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7D382-06F6-9D42-CF1E-1257E978D9E7}"/>
              </a:ext>
            </a:extLst>
          </p:cNvPr>
          <p:cNvSpPr txBox="1"/>
          <p:nvPr/>
        </p:nvSpPr>
        <p:spPr>
          <a:xfrm>
            <a:off x="651618" y="5722431"/>
            <a:ext cx="57579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※ </a:t>
            </a:r>
            <a:r>
              <a:rPr lang="en-US" altLang="ko-KR" sz="1000" baseline="30000"/>
              <a:t>1)</a:t>
            </a:r>
            <a:r>
              <a:rPr lang="ko-KR" altLang="en-US" sz="1000"/>
              <a:t>실행</a:t>
            </a:r>
            <a:r>
              <a:rPr lang="en-US" altLang="ko-KR" sz="1000"/>
              <a:t>(bin) </a:t>
            </a:r>
            <a:r>
              <a:rPr lang="ko-KR" altLang="en-US" sz="1000"/>
              <a:t>파일은 </a:t>
            </a:r>
            <a:r>
              <a:rPr lang="ko-KR" altLang="en-US" sz="1000" err="1"/>
              <a:t>제조처</a:t>
            </a:r>
            <a:r>
              <a:rPr lang="ko-KR" altLang="en-US" sz="1000"/>
              <a:t> 별도 제공 및 반드시 </a:t>
            </a:r>
            <a:r>
              <a:rPr lang="ko-KR" altLang="en-US" sz="1000" err="1"/>
              <a:t>제조처</a:t>
            </a:r>
            <a:r>
              <a:rPr lang="ko-KR" altLang="en-US" sz="1000"/>
              <a:t> 확인 필요</a:t>
            </a:r>
            <a:endParaRPr lang="en-US" altLang="ko-KR" sz="1000"/>
          </a:p>
          <a:p>
            <a:r>
              <a:rPr lang="en-US" altLang="ko-KR" sz="1000"/>
              <a:t>※ </a:t>
            </a:r>
            <a:r>
              <a:rPr lang="ko-KR" altLang="en-US" sz="1000"/>
              <a:t>잘못된 실행파일을 </a:t>
            </a:r>
            <a:r>
              <a:rPr lang="en-US" altLang="ko-KR" sz="1000"/>
              <a:t>download </a:t>
            </a:r>
            <a:r>
              <a:rPr lang="ko-KR" altLang="en-US" sz="1000"/>
              <a:t>하는 경우 컨트롤러 </a:t>
            </a:r>
            <a:r>
              <a:rPr lang="en-US" altLang="ko-KR" sz="1000"/>
              <a:t>boot</a:t>
            </a:r>
            <a:r>
              <a:rPr lang="ko-KR" altLang="en-US" sz="1000"/>
              <a:t>가 정상적으로 이루어 지지 않아 동작 하지 않음</a:t>
            </a:r>
            <a:endParaRPr lang="en-US" altLang="ko-KR" sz="1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AC0D2B-BFA8-1214-9C0D-1B4C8D2CD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335077"/>
            <a:ext cx="4978312" cy="29914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676FC5-5910-7BE8-C70C-74DB7C7C73F5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78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601893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+mn-ea"/>
              </a:rPr>
              <a:t>F/W </a:t>
            </a:r>
            <a:r>
              <a:rPr kumimoji="0" lang="en-US" altLang="ko-KR" sz="1600" err="1">
                <a:latin typeface="+mn-ea"/>
              </a:rPr>
              <a:t>UPDATE__</a:t>
            </a:r>
            <a:r>
              <a:rPr lang="en-US" altLang="ko-KR" sz="1600" err="1">
                <a:latin typeface="+mn-ea"/>
              </a:rPr>
              <a:t>Update</a:t>
            </a:r>
            <a:r>
              <a:rPr lang="ko-KR" altLang="en-US" sz="1600">
                <a:latin typeface="+mn-ea"/>
              </a:rPr>
              <a:t> 할 실행 파일 </a:t>
            </a:r>
            <a:r>
              <a:rPr lang="en-US" altLang="ko-KR" sz="1600">
                <a:latin typeface="+mn-ea"/>
              </a:rPr>
              <a:t>Download(1)</a:t>
            </a:r>
            <a:endParaRPr kumimoji="0"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97"/>
            <a:ext cx="342401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1. Update </a:t>
            </a:r>
            <a:r>
              <a:rPr lang="ko-KR" altLang="en-US" sz="1000"/>
              <a:t>할 파일을 선택 후 우측 하단의 </a:t>
            </a:r>
            <a:r>
              <a:rPr lang="en-US" altLang="ko-KR" sz="1000"/>
              <a:t>“Download” </a:t>
            </a:r>
            <a:r>
              <a:rPr lang="ko-KR" altLang="en-US" sz="1000"/>
              <a:t>버튼 </a:t>
            </a:r>
            <a:r>
              <a:rPr lang="en-US" altLang="ko-KR" sz="1000"/>
              <a:t>CLIK</a:t>
            </a:r>
            <a:endParaRPr lang="en-US" altLang="ko-KR" sz="1000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7D382-06F6-9D42-CF1E-1257E978D9E7}"/>
              </a:ext>
            </a:extLst>
          </p:cNvPr>
          <p:cNvSpPr txBox="1"/>
          <p:nvPr/>
        </p:nvSpPr>
        <p:spPr>
          <a:xfrm>
            <a:off x="651618" y="5722431"/>
            <a:ext cx="57579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※ </a:t>
            </a:r>
            <a:r>
              <a:rPr lang="ko-KR" altLang="en-US" sz="1000"/>
              <a:t>잘못된 실행파일을 </a:t>
            </a:r>
            <a:r>
              <a:rPr lang="en-US" altLang="ko-KR" sz="1000"/>
              <a:t>download </a:t>
            </a:r>
            <a:r>
              <a:rPr lang="ko-KR" altLang="en-US" sz="1000"/>
              <a:t>하는 경우 컨트롤러 </a:t>
            </a:r>
            <a:r>
              <a:rPr lang="en-US" altLang="ko-KR" sz="1000"/>
              <a:t>boot</a:t>
            </a:r>
            <a:r>
              <a:rPr lang="ko-KR" altLang="en-US" sz="1000"/>
              <a:t>가 정상적으로 이루어 지지 않아 동작 하지 않음</a:t>
            </a:r>
            <a:endParaRPr lang="en-US" altLang="ko-KR" sz="1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9F95E2-C282-B618-6587-F6732EDC0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335077"/>
            <a:ext cx="4978312" cy="30127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92CDC5-0022-C08E-10AA-9F31B9BA92E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7BD5EC-6A06-5DA0-CF23-5D00ABD7F05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7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2310705" y="2844225"/>
            <a:ext cx="4297320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Arial" pitchFamily="34" charset="0"/>
              </a:rPr>
              <a:t>시스템 통합 및 연동</a:t>
            </a:r>
            <a:endParaRPr lang="en-US" altLang="ko-KR" sz="3200" dirty="0">
              <a:solidFill>
                <a:schemeClr val="bg1"/>
              </a:solidFill>
              <a:latin typeface="본명조 Light" panose="02020300000000000000" pitchFamily="18" charset="-127"/>
              <a:ea typeface="본명조 Light" panose="02020300000000000000" pitchFamily="18" charset="-127"/>
              <a:cs typeface="Arial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2530058" y="2937986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917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601893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+mn-ea"/>
              </a:rPr>
              <a:t>F/W </a:t>
            </a:r>
            <a:r>
              <a:rPr kumimoji="0" lang="en-US" altLang="ko-KR" sz="1600" err="1">
                <a:latin typeface="+mn-ea"/>
              </a:rPr>
              <a:t>UPDATE__</a:t>
            </a:r>
            <a:r>
              <a:rPr lang="en-US" altLang="ko-KR" sz="1600" err="1">
                <a:latin typeface="+mn-ea"/>
              </a:rPr>
              <a:t>Update</a:t>
            </a:r>
            <a:r>
              <a:rPr lang="ko-KR" altLang="en-US" sz="1600">
                <a:latin typeface="+mn-ea"/>
              </a:rPr>
              <a:t> 할 실행 파일 </a:t>
            </a:r>
            <a:r>
              <a:rPr lang="en-US" altLang="ko-KR" sz="1600">
                <a:latin typeface="+mn-ea"/>
              </a:rPr>
              <a:t>Download(2)</a:t>
            </a:r>
            <a:endParaRPr kumimoji="0"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97"/>
            <a:ext cx="8415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1. Downloading</a:t>
            </a:r>
            <a:endParaRPr lang="en-US" altLang="ko-KR" sz="1000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7D382-06F6-9D42-CF1E-1257E978D9E7}"/>
              </a:ext>
            </a:extLst>
          </p:cNvPr>
          <p:cNvSpPr txBox="1"/>
          <p:nvPr/>
        </p:nvSpPr>
        <p:spPr>
          <a:xfrm>
            <a:off x="647560" y="5722431"/>
            <a:ext cx="57579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※ </a:t>
            </a:r>
            <a:r>
              <a:rPr lang="ko-KR" altLang="en-US" sz="1000"/>
              <a:t>잘못된 실행파일을 </a:t>
            </a:r>
            <a:r>
              <a:rPr lang="en-US" altLang="ko-KR" sz="1000"/>
              <a:t>download </a:t>
            </a:r>
            <a:r>
              <a:rPr lang="ko-KR" altLang="en-US" sz="1000"/>
              <a:t>하는 경우 컨트롤러 </a:t>
            </a:r>
            <a:r>
              <a:rPr lang="en-US" altLang="ko-KR" sz="1000"/>
              <a:t>boot</a:t>
            </a:r>
            <a:r>
              <a:rPr lang="ko-KR" altLang="en-US" sz="1000"/>
              <a:t>가 정상적으로 이루어 지지 않아 동작 하지 않음</a:t>
            </a:r>
            <a:endParaRPr lang="en-US" altLang="ko-KR" sz="1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E38507-EBBB-510B-D512-11BE6246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335077"/>
            <a:ext cx="5052867" cy="30134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562938-33DE-2870-729B-74D86491F23E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376FB11-8EBB-7380-7781-1461DAE447A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689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601893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+mn-ea"/>
              </a:rPr>
              <a:t>F/W </a:t>
            </a:r>
            <a:r>
              <a:rPr kumimoji="0" lang="en-US" altLang="ko-KR" sz="1600" err="1">
                <a:latin typeface="+mn-ea"/>
              </a:rPr>
              <a:t>UPDATE__</a:t>
            </a:r>
            <a:r>
              <a:rPr lang="en-US" altLang="ko-KR" sz="1600" err="1">
                <a:latin typeface="+mn-ea"/>
              </a:rPr>
              <a:t>Update</a:t>
            </a:r>
            <a:r>
              <a:rPr lang="ko-KR" altLang="en-US" sz="1600">
                <a:latin typeface="+mn-ea"/>
              </a:rPr>
              <a:t> 할 실행 파일 </a:t>
            </a:r>
            <a:r>
              <a:rPr lang="en-US" altLang="ko-KR" sz="1600">
                <a:latin typeface="+mn-ea"/>
              </a:rPr>
              <a:t>Download(3)</a:t>
            </a:r>
            <a:endParaRPr kumimoji="0"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97"/>
            <a:ext cx="9409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1. Download </a:t>
            </a:r>
            <a:r>
              <a:rPr lang="ko-KR" altLang="en-US" sz="1000"/>
              <a:t>완료</a:t>
            </a:r>
            <a:endParaRPr lang="en-US" altLang="ko-KR" sz="1000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7D382-06F6-9D42-CF1E-1257E978D9E7}"/>
              </a:ext>
            </a:extLst>
          </p:cNvPr>
          <p:cNvSpPr txBox="1"/>
          <p:nvPr/>
        </p:nvSpPr>
        <p:spPr>
          <a:xfrm>
            <a:off x="651618" y="5727598"/>
            <a:ext cx="57579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/>
              <a:t>※ </a:t>
            </a:r>
            <a:r>
              <a:rPr lang="ko-KR" altLang="en-US" sz="1000"/>
              <a:t>잘못된 실행파일을 </a:t>
            </a:r>
            <a:r>
              <a:rPr lang="en-US" altLang="ko-KR" sz="1000"/>
              <a:t>download </a:t>
            </a:r>
            <a:r>
              <a:rPr lang="ko-KR" altLang="en-US" sz="1000"/>
              <a:t>하는 경우 컨트롤러 </a:t>
            </a:r>
            <a:r>
              <a:rPr lang="en-US" altLang="ko-KR" sz="1000"/>
              <a:t>boot</a:t>
            </a:r>
            <a:r>
              <a:rPr lang="ko-KR" altLang="en-US" sz="1000"/>
              <a:t>가 정상적으로 이루어 지지 않아 동작 하지 않음</a:t>
            </a:r>
            <a:endParaRPr lang="en-US" altLang="ko-KR" sz="1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CB1EED-9F6C-4613-846C-A6EE4FA3B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8" y="2335077"/>
            <a:ext cx="4969791" cy="30000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B58E4B-5248-3E04-930B-B8A9F639EFE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1763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601893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F/W </a:t>
            </a:r>
            <a:r>
              <a:rPr kumimoji="0" lang="en-US" altLang="ko-KR" sz="16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UPDATE__</a:t>
            </a:r>
            <a:r>
              <a:rPr lang="en-US" altLang="ko-KR" sz="160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할 실행 파일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Download(4)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97"/>
            <a:ext cx="3954609" cy="7181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Download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A. Download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완료되는 경우 자동으로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Disconnect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상태로 변경됨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B. Update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컨트롤러는 자동으로 재부팅 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검색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수동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F/W version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확인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7D382-06F6-9D42-CF1E-1257E978D9E7}"/>
              </a:ext>
            </a:extLst>
          </p:cNvPr>
          <p:cNvSpPr txBox="1"/>
          <p:nvPr/>
        </p:nvSpPr>
        <p:spPr>
          <a:xfrm>
            <a:off x="651618" y="5717266"/>
            <a:ext cx="549028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잘못된 실행파일을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download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경우 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boot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정상적으로 이루어 지지 않아 동작 하지 않음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EA7F4B-BCBA-2763-E14B-686D62E8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335077"/>
            <a:ext cx="4969792" cy="29960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E2BE14-DF27-A75F-8105-5996DEA5A8A1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0674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펌웨어 업데이트 프로그램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601893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F/W UPDATE__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설정 초기화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경우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2794B-192C-4445-1DDA-9EC180C34D92}"/>
              </a:ext>
            </a:extLst>
          </p:cNvPr>
          <p:cNvSpPr txBox="1"/>
          <p:nvPr/>
        </p:nvSpPr>
        <p:spPr>
          <a:xfrm>
            <a:off x="651618" y="1270897"/>
            <a:ext cx="5894242" cy="2359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Firmware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경우 컨트롤러 데이터구조가 변경되는 경우 설정 초기화가 필요한 경우가 있음</a:t>
            </a:r>
            <a:r>
              <a:rPr lang="en-US" altLang="ko-KR" sz="1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</a:p>
          <a:p>
            <a:endParaRPr lang="en-US" altLang="ko-KR" sz="10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방법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A. ID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및 설정 정보 초기화 </a:t>
            </a:r>
            <a:r>
              <a:rPr lang="en-US" altLang="ko-KR" sz="1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Application Boot 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F/W version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* Board Dip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번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3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번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ON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    *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약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 대기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(CPU LED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초기화 진행 상황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CHECK)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    * 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초기화 </a:t>
            </a:r>
            <a:r>
              <a:rPr lang="ko-KR" altLang="en-US" sz="1000" err="1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완료시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(CPU LED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초기화 진행 상황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CHECK) Board Dip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스위치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3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번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 OFF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000" baseline="30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3)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3.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컨트롤러 정보 재 설정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필요한 경우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A.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컨트롤러 초기화 진행 한 경우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Smart-X Manager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프로그램을 통해 재 설정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     *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별도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Smart-X Manager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매뉴얼 참고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4.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사용자 정보 일괄 전송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필요한 경우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 A.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별도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Smart-X 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매뉴얼 참고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7D382-06F6-9D42-CF1E-1257E978D9E7}"/>
              </a:ext>
            </a:extLst>
          </p:cNvPr>
          <p:cNvSpPr txBox="1"/>
          <p:nvPr/>
        </p:nvSpPr>
        <p:spPr>
          <a:xfrm>
            <a:off x="651618" y="5717669"/>
            <a:ext cx="641201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1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 사전 확인을 통해 설정 정보 초기화 및 재 설정 할 것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1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F/W Version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중 뒤에서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자리가 변경되면 초기화가 필요함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(V1.</a:t>
            </a:r>
            <a:r>
              <a:rPr lang="en-US" altLang="ko-KR" sz="1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X.X) 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1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3)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DIP SW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동시에 이용하여 초기화 하는 경우 반드시 모든 초기화가 완료된 후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DIP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스위치를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OFF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시켜야 한다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CB425F-297B-A41C-B135-AE93974B6B4E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936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1010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컨트롤러 웹 기능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118562" y="2849209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2575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웹 기능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Page </a:t>
            </a: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접속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221F18E-D995-2AD6-18AC-17CCCECD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217065"/>
            <a:ext cx="4113248" cy="3647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4421B-E354-768A-58A3-ED66CFC27867}"/>
              </a:ext>
            </a:extLst>
          </p:cNvPr>
          <p:cNvSpPr txBox="1"/>
          <p:nvPr/>
        </p:nvSpPr>
        <p:spPr>
          <a:xfrm>
            <a:off x="651618" y="1270897"/>
            <a:ext cx="323325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WEB Browser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이용해서 접속</a:t>
            </a:r>
            <a:r>
              <a:rPr lang="en-US" altLang="ko-KR" sz="1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</a:p>
          <a:p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Default IP : 192.168.100.151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B.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Web Page Default ID/PW : admin / admin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113-986B-B0DB-A28C-3E72AEFD7FF0}"/>
              </a:ext>
            </a:extLst>
          </p:cNvPr>
          <p:cNvSpPr txBox="1"/>
          <p:nvPr/>
        </p:nvSpPr>
        <p:spPr>
          <a:xfrm>
            <a:off x="4892987" y="2217065"/>
            <a:ext cx="411324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1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컨트롤러는 연결 가능한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환경을 구축해야 됨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PC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컨트롤러의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IP4 Network IP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정보는 동일 대역 필요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네트웍 대역이 다를 경우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TCP/IP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접근 가능한 환경 구축 필요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CB8D62-E950-2233-8E19-22297C3EB179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1587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웹 기능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</a:t>
            </a: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Tiny Web Main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4421B-E354-768A-58A3-ED66CFC27867}"/>
              </a:ext>
            </a:extLst>
          </p:cNvPr>
          <p:cNvSpPr txBox="1"/>
          <p:nvPr/>
        </p:nvSpPr>
        <p:spPr>
          <a:xfrm>
            <a:off x="651618" y="1270897"/>
            <a:ext cx="28565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좌측</a:t>
            </a:r>
            <a:r>
              <a:rPr lang="en-US" altLang="ko-KR" sz="1000" dirty="0"/>
              <a:t> Sub Menu</a:t>
            </a:r>
            <a:r>
              <a:rPr lang="ko-KR" altLang="en-US" sz="1000" dirty="0"/>
              <a:t>를 이용해서 컨트롤러 </a:t>
            </a:r>
            <a:r>
              <a:rPr lang="en-US" altLang="ko-KR" sz="1000" dirty="0"/>
              <a:t>Control </a:t>
            </a:r>
            <a:r>
              <a:rPr lang="ko-KR" altLang="en-US" sz="1000" dirty="0"/>
              <a:t>가능</a:t>
            </a:r>
            <a:endParaRPr lang="en-US" altLang="ko-KR" sz="1000" baseline="30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113-986B-B0DB-A28C-3E72AEFD7FF0}"/>
              </a:ext>
            </a:extLst>
          </p:cNvPr>
          <p:cNvSpPr txBox="1"/>
          <p:nvPr/>
        </p:nvSpPr>
        <p:spPr>
          <a:xfrm>
            <a:off x="4892987" y="2217065"/>
            <a:ext cx="411324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dirty="0"/>
              <a:t>※ Sub Menu</a:t>
            </a:r>
          </a:p>
          <a:p>
            <a:r>
              <a:rPr lang="en-US" altLang="ko-KR" sz="1000" dirty="0"/>
              <a:t>     * Login ID Change : Web page login ID/PW </a:t>
            </a:r>
            <a:r>
              <a:rPr lang="ko-KR" altLang="en-US" sz="1000" dirty="0"/>
              <a:t>변경</a:t>
            </a:r>
            <a:endParaRPr lang="en-US" altLang="ko-KR" sz="1000" dirty="0"/>
          </a:p>
          <a:p>
            <a:r>
              <a:rPr lang="en-US" altLang="ko-KR" sz="1000" dirty="0"/>
              <a:t>     * ID Reg : 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ID </a:t>
            </a:r>
            <a:r>
              <a:rPr lang="ko-KR" altLang="en-US" sz="1000" dirty="0"/>
              <a:t>등록 </a:t>
            </a:r>
            <a:r>
              <a:rPr lang="en-US" altLang="ko-KR" sz="1000" dirty="0"/>
              <a:t>(small mode ID)</a:t>
            </a:r>
          </a:p>
          <a:p>
            <a:r>
              <a:rPr lang="en-US" altLang="ko-KR" sz="1000" dirty="0"/>
              <a:t>     * ID Del : </a:t>
            </a:r>
            <a:r>
              <a:rPr lang="ko-KR" altLang="en-US" sz="1000" dirty="0"/>
              <a:t>사용자</a:t>
            </a:r>
            <a:r>
              <a:rPr lang="en-US" altLang="ko-KR" sz="1000" dirty="0"/>
              <a:t> ID </a:t>
            </a:r>
            <a:r>
              <a:rPr lang="ko-KR" altLang="en-US" sz="1000" dirty="0"/>
              <a:t>삭제</a:t>
            </a:r>
            <a:endParaRPr lang="en-US" altLang="ko-KR" sz="1000" dirty="0"/>
          </a:p>
          <a:p>
            <a:r>
              <a:rPr lang="en-US" altLang="ko-KR" sz="1000" dirty="0"/>
              <a:t>     * ID List : 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ID List </a:t>
            </a:r>
            <a:r>
              <a:rPr lang="ko-KR" altLang="en-US" sz="1000" dirty="0"/>
              <a:t>표시 및 삭제</a:t>
            </a:r>
            <a:endParaRPr lang="en-US" altLang="ko-KR" sz="1000" dirty="0"/>
          </a:p>
          <a:p>
            <a:r>
              <a:rPr lang="en-US" altLang="ko-KR" sz="1000" dirty="0"/>
              <a:t>     * Output Set : </a:t>
            </a:r>
            <a:r>
              <a:rPr lang="ko-KR" altLang="en-US" sz="1000" dirty="0"/>
              <a:t>릴레이 출력 설정 </a:t>
            </a:r>
            <a:r>
              <a:rPr lang="en-US" altLang="ko-KR" sz="1000" dirty="0"/>
              <a:t>(Normal</a:t>
            </a:r>
            <a:r>
              <a:rPr lang="ko-KR" altLang="en-US" sz="1000" dirty="0"/>
              <a:t> </a:t>
            </a:r>
            <a:r>
              <a:rPr lang="en-US" altLang="ko-KR" sz="1000" dirty="0"/>
              <a:t>Mode)</a:t>
            </a:r>
          </a:p>
          <a:p>
            <a:r>
              <a:rPr lang="en-US" altLang="ko-KR" sz="1000" dirty="0"/>
              <a:t>     * IN/OUT Monitor : </a:t>
            </a:r>
            <a:r>
              <a:rPr lang="ko-KR" altLang="en-US" sz="1000" dirty="0"/>
              <a:t>컨트롤러 입</a:t>
            </a:r>
            <a:r>
              <a:rPr lang="en-US" altLang="ko-KR" sz="1000" dirty="0"/>
              <a:t>/</a:t>
            </a:r>
            <a:r>
              <a:rPr lang="ko-KR" altLang="en-US" sz="1000" dirty="0"/>
              <a:t>출력 상태 표시</a:t>
            </a:r>
            <a:endParaRPr lang="en-US" altLang="ko-KR" sz="1000" dirty="0"/>
          </a:p>
          <a:p>
            <a:r>
              <a:rPr lang="en-US" altLang="ko-KR" sz="1000" dirty="0"/>
              <a:t>     * Network Set : </a:t>
            </a:r>
            <a:r>
              <a:rPr lang="ko-KR" altLang="en-US" sz="1000" dirty="0"/>
              <a:t>컨트롤러 </a:t>
            </a:r>
            <a:r>
              <a:rPr lang="en-US" altLang="ko-KR" sz="1000" dirty="0"/>
              <a:t>Network </a:t>
            </a:r>
            <a:r>
              <a:rPr lang="ko-KR" altLang="en-US" sz="1000" dirty="0"/>
              <a:t>정보 표시 및 변경</a:t>
            </a:r>
            <a:endParaRPr lang="en-US" altLang="ko-KR" sz="1000" dirty="0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4276E02-E4BF-B6A5-722D-E1BBED09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217065"/>
            <a:ext cx="4126142" cy="36471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F11E2C-0EF8-35C6-5B79-A362245FC4B8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9726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웹 기능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MENU : Login ID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4421B-E354-768A-58A3-ED66CFC27867}"/>
              </a:ext>
            </a:extLst>
          </p:cNvPr>
          <p:cNvSpPr txBox="1"/>
          <p:nvPr/>
        </p:nvSpPr>
        <p:spPr>
          <a:xfrm>
            <a:off x="651618" y="1270897"/>
            <a:ext cx="325730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Tiny Web Page Login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시 사용하는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ID/PW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변경</a:t>
            </a:r>
            <a:endParaRPr lang="en-US" altLang="ko-KR" sz="10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113-986B-B0DB-A28C-3E72AEFD7FF0}"/>
              </a:ext>
            </a:extLst>
          </p:cNvPr>
          <p:cNvSpPr txBox="1"/>
          <p:nvPr/>
        </p:nvSpPr>
        <p:spPr>
          <a:xfrm>
            <a:off x="4892987" y="2217065"/>
            <a:ext cx="411324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PARAMETER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New ID 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하고자 하는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Login ID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Old PW 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Login PW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New PW 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하고자 하는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Login PW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Conform PW 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하고자 하는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Login PW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348A038-1797-A749-D7FB-0C87F54AD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217065"/>
            <a:ext cx="4093660" cy="36426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00C9E8-8CEE-120B-5D06-9B7CDF3969F7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169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웹 기능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MENU : ID Reg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4421B-E354-768A-58A3-ED66CFC27867}"/>
              </a:ext>
            </a:extLst>
          </p:cNvPr>
          <p:cNvSpPr txBox="1"/>
          <p:nvPr/>
        </p:nvSpPr>
        <p:spPr>
          <a:xfrm>
            <a:off x="651618" y="1270897"/>
            <a:ext cx="24525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컨트롤러에 사용자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ID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(small mode ID)</a:t>
            </a:r>
            <a:endParaRPr lang="en-US" altLang="ko-KR" sz="10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113-986B-B0DB-A28C-3E72AEFD7FF0}"/>
              </a:ext>
            </a:extLst>
          </p:cNvPr>
          <p:cNvSpPr txBox="1"/>
          <p:nvPr/>
        </p:nvSpPr>
        <p:spPr>
          <a:xfrm>
            <a:off x="4892987" y="2217065"/>
            <a:ext cx="4113248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PARAMETER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ID Number 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하고자 하는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PW Number 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하고자 하는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비밀번호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ID Type 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 하고자 하는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ID Type ( ex. NORMAL ID)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Access Group Index : Access Group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 하는 경우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 number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Valid Time : ID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유효기간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Reader Access Mode : ID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access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mode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(ex.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RF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ONLY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MODE)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010AB29-6314-843E-1C47-355BE4DC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217065"/>
            <a:ext cx="4113248" cy="36416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01F802-7A7C-259F-155E-56185A75EEED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994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웹 기능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MENU : ID 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4421B-E354-768A-58A3-ED66CFC27867}"/>
              </a:ext>
            </a:extLst>
          </p:cNvPr>
          <p:cNvSpPr txBox="1"/>
          <p:nvPr/>
        </p:nvSpPr>
        <p:spPr>
          <a:xfrm>
            <a:off x="651618" y="1270897"/>
            <a:ext cx="190597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컨트롤러에 등록된 사용자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sz="1000" baseline="30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113-986B-B0DB-A28C-3E72AEFD7FF0}"/>
              </a:ext>
            </a:extLst>
          </p:cNvPr>
          <p:cNvSpPr txBox="1"/>
          <p:nvPr/>
        </p:nvSpPr>
        <p:spPr>
          <a:xfrm>
            <a:off x="4892987" y="2217065"/>
            <a:ext cx="41132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PARAMETER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ID Number 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하고자 하는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2861050-3081-E2F5-2FA8-0365BE9E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217065"/>
            <a:ext cx="4113248" cy="36546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551CDA-52E4-55B5-8B20-B03E4225A84B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3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BB57FE0-B473-D976-44E8-FFB5844BBB76}"/>
              </a:ext>
            </a:extLst>
          </p:cNvPr>
          <p:cNvSpPr>
            <a:spLocks/>
          </p:cNvSpPr>
          <p:nvPr/>
        </p:nvSpPr>
        <p:spPr bwMode="auto">
          <a:xfrm>
            <a:off x="473404" y="93482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통합 및 연동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3265E-8541-28CF-CE12-16A2FC416916}"/>
              </a:ext>
            </a:extLst>
          </p:cNvPr>
          <p:cNvSpPr txBox="1"/>
          <p:nvPr/>
        </p:nvSpPr>
        <p:spPr>
          <a:xfrm>
            <a:off x="425369" y="911667"/>
            <a:ext cx="8263353" cy="5567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통합 관제 시스템</a:t>
            </a:r>
            <a:r>
              <a:rPr lang="en-US" altLang="ko-KR" sz="11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ko-KR" altLang="en-US" sz="11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연동</a:t>
            </a:r>
            <a:endParaRPr lang="en-US" altLang="ko-KR" sz="1100" b="1" kern="100" dirty="0">
              <a:effectLst/>
              <a:latin typeface="Noto Sans KR SemiBold" panose="020B0200000000000000" pitchFamily="50" charset="-127"/>
              <a:ea typeface="Noto Sans KR SemiBold" panose="020B0200000000000000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100" kern="100" dirty="0">
                <a:solidFill>
                  <a:srgbClr val="00B0F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출입통제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시스템의 특정 이벤트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출입문 및 출입자 등의 정보를 </a:t>
            </a:r>
            <a:r>
              <a:rPr lang="ko-KR" altLang="en-US" sz="900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통합관제 시스템업체에 제공하여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통합관제를 할 수 있도록 합니다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.</a:t>
            </a:r>
            <a:endParaRPr lang="en-US" altLang="ko-KR" sz="900" kern="100" dirty="0">
              <a:effectLst/>
              <a:latin typeface="Noto Sans KR Light" panose="020B0200000000000000" pitchFamily="50" charset="-127"/>
              <a:ea typeface="Noto Sans KR Light" panose="020B0200000000000000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-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출입통제서버와 통합관제 </a:t>
            </a:r>
            <a:r>
              <a:rPr lang="ko-KR" altLang="en-US" sz="900" kern="100" dirty="0" err="1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시스템간의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 네트워크 연결</a:t>
            </a:r>
            <a:endParaRPr lang="en-US" altLang="ko-KR" sz="900" kern="100" dirty="0">
              <a:effectLst/>
              <a:latin typeface="Noto Sans KR Light" panose="020B0200000000000000" pitchFamily="50" charset="-127"/>
              <a:ea typeface="Noto Sans KR Light" panose="020B0200000000000000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1100" b="1" kern="100" dirty="0">
              <a:solidFill>
                <a:schemeClr val="accent1"/>
              </a:solidFill>
              <a:effectLst/>
              <a:latin typeface="Noto Sans KR Light" panose="020B0200000000000000" pitchFamily="50" charset="-127"/>
              <a:ea typeface="Noto Sans KR Light" panose="020B0200000000000000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인사 </a:t>
            </a:r>
            <a:r>
              <a:rPr lang="ko-KR" altLang="en-US" sz="11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정보 연동</a:t>
            </a:r>
            <a:endParaRPr lang="en-US" altLang="ko-KR" sz="1100" b="1" kern="100" dirty="0">
              <a:effectLst/>
              <a:latin typeface="Noto Sans KR SemiBold" panose="020B0200000000000000" pitchFamily="50" charset="-127"/>
              <a:ea typeface="Noto Sans KR SemiBold" panose="020B0200000000000000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출입통제시스템을 도입한 회사의 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인사 정보</a:t>
            </a:r>
            <a:r>
              <a:rPr lang="en-US" altLang="ko-KR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출입자</a:t>
            </a:r>
            <a:r>
              <a:rPr lang="en-US" altLang="ko-KR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를 연동하여 </a:t>
            </a:r>
            <a:r>
              <a:rPr lang="ko-KR" altLang="en-US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출입자 정보 자동 관리를 할 수 있습니다</a:t>
            </a:r>
            <a:r>
              <a:rPr lang="en-US" altLang="ko-KR" sz="900" kern="100" dirty="0">
                <a:solidFill>
                  <a:srgbClr val="00B0F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–</a:t>
            </a:r>
            <a:r>
              <a:rPr lang="en-US" altLang="ko-KR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출입자 카드번호 보유여부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출입권한 보유여부</a:t>
            </a:r>
            <a:endParaRPr lang="en-US" altLang="ko-KR" sz="900" kern="100" dirty="0">
              <a:effectLst/>
              <a:latin typeface="Noto Sans KR Light" panose="020B0200000000000000" pitchFamily="50" charset="-127"/>
              <a:ea typeface="Noto Sans KR Light" panose="020B0200000000000000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1100" b="1" kern="100" dirty="0">
              <a:solidFill>
                <a:schemeClr val="accent1"/>
              </a:solidFill>
              <a:effectLst/>
              <a:latin typeface="Noto Sans KR Light" panose="020B0200000000000000" pitchFamily="50" charset="-127"/>
              <a:ea typeface="Noto Sans KR Light" panose="020B0200000000000000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근태 </a:t>
            </a:r>
            <a:r>
              <a:rPr lang="ko-KR" altLang="en-US" sz="11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정보 연동</a:t>
            </a:r>
            <a:endParaRPr lang="en-US" altLang="ko-KR" sz="1100" b="1" kern="100" dirty="0">
              <a:effectLst/>
              <a:latin typeface="Noto Sans KR SemiBold" panose="020B0200000000000000" pitchFamily="50" charset="-127"/>
              <a:ea typeface="Noto Sans KR SemiBold" panose="020B0200000000000000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출입통제시스템을 도입한 회사의 근태 시스템에 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출퇴근 시간정보를 전달 </a:t>
            </a:r>
            <a:r>
              <a:rPr lang="ko-KR" altLang="en-US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합니다</a:t>
            </a:r>
            <a:r>
              <a:rPr lang="en-US" altLang="ko-KR" sz="900" kern="100" dirty="0">
                <a:solidFill>
                  <a:srgbClr val="00B0F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출입자 카드번호 보유여부</a:t>
            </a:r>
            <a:endParaRPr lang="en-US" altLang="ko-KR" sz="900" kern="100" dirty="0">
              <a:latin typeface="Noto Sans KR Light" panose="020B0200000000000000" pitchFamily="50" charset="-127"/>
              <a:ea typeface="Noto Sans KR Light" panose="020B0200000000000000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endParaRPr lang="en-US" altLang="ko-KR" sz="900" kern="100" dirty="0">
              <a:effectLst/>
              <a:latin typeface="Noto Sans KR Light" panose="020B0200000000000000" pitchFamily="50" charset="-127"/>
              <a:ea typeface="Noto Sans KR Light" panose="020B0200000000000000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주차</a:t>
            </a:r>
            <a:r>
              <a:rPr lang="ko-KR" altLang="en-US" sz="1100" b="1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ko-KR" altLang="en-US" sz="11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정보 연동</a:t>
            </a:r>
            <a:endParaRPr lang="en-US" altLang="ko-KR" sz="1100" b="1" kern="100" dirty="0">
              <a:effectLst/>
              <a:latin typeface="Noto Sans KR SemiBold" panose="020B0200000000000000" pitchFamily="50" charset="-127"/>
              <a:ea typeface="Noto Sans KR SemiBold" panose="020B0200000000000000" pitchFamily="50" charset="-127"/>
              <a:cs typeface="Kartika" panose="02020503030404060203" pitchFamily="18" charset="0"/>
            </a:endParaRPr>
          </a:p>
          <a:p>
            <a:pPr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주차 시스템에 출입통제시스템의 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출입자 정보</a:t>
            </a:r>
            <a:r>
              <a:rPr lang="en-US" altLang="ko-KR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차량정보 및 출입이벤트 정보</a:t>
            </a:r>
            <a:r>
              <a:rPr lang="en-US" altLang="ko-KR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이중인증</a:t>
            </a:r>
            <a:r>
              <a:rPr lang="en-US" altLang="ko-KR" sz="900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ko-KR" altLang="en-US" sz="900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등</a:t>
            </a:r>
            <a:r>
              <a:rPr lang="en-US" altLang="ko-KR" sz="900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)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를 전달 </a:t>
            </a:r>
            <a:r>
              <a:rPr lang="ko-KR" altLang="en-US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합니다</a:t>
            </a:r>
            <a:r>
              <a:rPr lang="en-US" altLang="ko-KR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출입자 카드번호 보유여부</a:t>
            </a:r>
            <a:b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</a:br>
            <a:endParaRPr lang="en-US" altLang="ko-KR" sz="900" kern="100" dirty="0">
              <a:latin typeface="Noto Sans KR Light" panose="020B0200000000000000" pitchFamily="50" charset="-127"/>
              <a:ea typeface="Noto Sans KR Light" panose="020B0200000000000000" pitchFamily="50" charset="-127"/>
              <a:cs typeface="Kartika" panose="02020503030404060203" pitchFamily="18" charset="0"/>
            </a:endParaRPr>
          </a:p>
          <a:p>
            <a:pPr marL="171450" lvl="0" indent="-171450" algn="l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1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식수</a:t>
            </a:r>
            <a:r>
              <a:rPr lang="ko-KR" altLang="en-US" sz="1100" b="1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ko-KR" altLang="en-US" sz="1100" b="1" kern="100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정보 연동</a:t>
            </a:r>
            <a:endParaRPr lang="en-US" altLang="ko-KR" sz="1100" b="1" kern="100" dirty="0">
              <a:effectLst/>
              <a:latin typeface="Noto Sans KR SemiBold" panose="020B0200000000000000" pitchFamily="50" charset="-127"/>
              <a:ea typeface="Noto Sans KR SemiBold" panose="020B0200000000000000" pitchFamily="50" charset="-127"/>
              <a:cs typeface="Kartika" panose="02020503030404060203" pitchFamily="18" charset="0"/>
            </a:endParaRP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solidFill>
                  <a:srgbClr val="00B0F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</a:t>
            </a:r>
            <a:r>
              <a:rPr lang="ko-KR" altLang="en-US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출입자 정보와 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출입승인</a:t>
            </a:r>
            <a:r>
              <a:rPr lang="en-US" altLang="ko-KR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(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식수리더</a:t>
            </a:r>
            <a:r>
              <a:rPr lang="en-US" altLang="ko-KR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) </a:t>
            </a:r>
            <a:r>
              <a:rPr lang="ko-KR" altLang="en-US" sz="900" kern="100" dirty="0">
                <a:effectLst/>
                <a:latin typeface="Noto Sans KR SemiBold" panose="020B0200000000000000" pitchFamily="50" charset="-127"/>
                <a:ea typeface="Noto Sans KR SemiBold" panose="020B0200000000000000" pitchFamily="50" charset="-127"/>
                <a:cs typeface="Kartika" panose="02020503030404060203" pitchFamily="18" charset="0"/>
              </a:rPr>
              <a:t>정보를 연동하여</a:t>
            </a:r>
            <a:r>
              <a:rPr lang="ko-KR" altLang="en-US" sz="900" kern="100" dirty="0"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 식수 정보를 관리할 수 있습니다</a:t>
            </a:r>
            <a:r>
              <a:rPr lang="en-US" altLang="ko-KR" sz="900" kern="100" dirty="0">
                <a:solidFill>
                  <a:srgbClr val="00B0F0"/>
                </a:solidFill>
                <a:effectLst/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.</a:t>
            </a:r>
          </a:p>
          <a:p>
            <a:pPr lvl="0" algn="l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		</a:t>
            </a:r>
            <a:r>
              <a:rPr lang="ko-KR" altLang="en-US" sz="900" kern="100" dirty="0">
                <a:solidFill>
                  <a:srgbClr val="FF0000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고려사항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 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–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시스템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데이터베이스 연동 방법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출입자 카드번호 보유여부</a:t>
            </a:r>
            <a:r>
              <a:rPr lang="en-US" altLang="ko-KR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, </a:t>
            </a:r>
            <a:r>
              <a:rPr lang="ko-KR" altLang="en-US" sz="900" kern="1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Kartika" panose="02020503030404060203" pitchFamily="18" charset="0"/>
              </a:rPr>
              <a:t>식수 이벤트 전달 또는 식수 결과 전달 여부</a:t>
            </a:r>
            <a:endParaRPr lang="en-US" altLang="ko-KR" sz="900" kern="100" dirty="0">
              <a:latin typeface="Noto Sans KR Light" panose="020B0200000000000000" pitchFamily="50" charset="-127"/>
              <a:ea typeface="Noto Sans KR Light" panose="020B0200000000000000" pitchFamily="50" charset="-127"/>
              <a:cs typeface="Kartika" panose="020205030304040602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9ABF0-C9E9-AB34-C575-FD7C595956E0}"/>
              </a:ext>
            </a:extLst>
          </p:cNvPr>
          <p:cNvCxnSpPr/>
          <p:nvPr/>
        </p:nvCxnSpPr>
        <p:spPr>
          <a:xfrm>
            <a:off x="331362" y="532657"/>
            <a:ext cx="815295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249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웹 기능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MENU :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endParaRPr kumimoji="0"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4421B-E354-768A-58A3-ED66CFC27867}"/>
              </a:ext>
            </a:extLst>
          </p:cNvPr>
          <p:cNvSpPr txBox="1"/>
          <p:nvPr/>
        </p:nvSpPr>
        <p:spPr>
          <a:xfrm>
            <a:off x="651618" y="1270897"/>
            <a:ext cx="23532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컨트롤러에 등록된 사용자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표기</a:t>
            </a:r>
            <a:endParaRPr lang="en-US" altLang="ko-KR" sz="1000" baseline="30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113-986B-B0DB-A28C-3E72AEFD7FF0}"/>
              </a:ext>
            </a:extLst>
          </p:cNvPr>
          <p:cNvSpPr txBox="1"/>
          <p:nvPr/>
        </p:nvSpPr>
        <p:spPr>
          <a:xfrm>
            <a:off x="4892987" y="2217065"/>
            <a:ext cx="411324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PARAMETER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ID NUMBER 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등록된 사용자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항목 중 개별 혹은 다중 및 전체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후 선택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기능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3BC8DBE-1EC6-BF2A-1E24-5AA1809B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217065"/>
            <a:ext cx="4113248" cy="36526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9F0357-5715-6B23-2304-8BB363D637FE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307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웹 기능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MENU : Output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4421B-E354-768A-58A3-ED66CFC27867}"/>
              </a:ext>
            </a:extLst>
          </p:cNvPr>
          <p:cNvSpPr txBox="1"/>
          <p:nvPr/>
        </p:nvSpPr>
        <p:spPr>
          <a:xfrm>
            <a:off x="651618" y="1270897"/>
            <a:ext cx="282930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릴레이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제어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(NORMAL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MODE </a:t>
            </a:r>
            <a:r>
              <a:rPr lang="en-US" altLang="ko-KR" sz="1000" baseline="3000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000" baseline="30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113-986B-B0DB-A28C-3E72AEFD7FF0}"/>
              </a:ext>
            </a:extLst>
          </p:cNvPr>
          <p:cNvSpPr txBox="1"/>
          <p:nvPr/>
        </p:nvSpPr>
        <p:spPr>
          <a:xfrm>
            <a:off x="4892987" y="2217065"/>
            <a:ext cx="411324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PARAMETER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Output Number 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시키고자 하는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Output Mode 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 (ex. ON, OFF, CLOCK, LOCK, LATCH,….)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ON Time( * 100ms) : Relay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시간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OFF Time(* 100ms) : Relay OFF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동작 시간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*Output Count : Output Mode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설정된 동작 횟수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1000" baseline="30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순위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내부 동작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1. FIRE MODE 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화재 발생시 설정된 출력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화재 해제 전까지 유지됨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2. ARM/DISARM MODE : ARM or DISARM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상황 시 설정된 출력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3. T/S MODE : T/S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설정된 출력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4. NORMAL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리더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등에 의해 발생된 출력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FIRE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동작하는 출력은 하위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모드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(ex.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입력장치 등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 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중지 시키더라도 계속해서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Fire Mode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우선시 되어 계속해서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동작하게 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5026C84-20F6-A826-4597-86332967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217065"/>
            <a:ext cx="4113248" cy="36487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DF9027B-A8CC-A776-7C6B-F1EEB32AFB73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315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웹 기능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MENU : IN/OUT</a:t>
            </a:r>
            <a:r>
              <a:rPr kumimoji="0"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4421B-E354-768A-58A3-ED66CFC27867}"/>
              </a:ext>
            </a:extLst>
          </p:cNvPr>
          <p:cNvSpPr txBox="1"/>
          <p:nvPr/>
        </p:nvSpPr>
        <p:spPr>
          <a:xfrm>
            <a:off x="651618" y="1270897"/>
            <a:ext cx="274273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컨트롤러의 입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</a:t>
            </a:r>
            <a:r>
              <a:rPr lang="ko-KR" altLang="en-US" sz="1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상태</a:t>
            </a:r>
            <a:r>
              <a:rPr lang="en-US" altLang="ko-KR" sz="1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(ON/OFF)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</a:t>
            </a:r>
            <a:endParaRPr lang="en-US" altLang="ko-KR" sz="1000" baseline="30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113-986B-B0DB-A28C-3E72AEFD7FF0}"/>
              </a:ext>
            </a:extLst>
          </p:cNvPr>
          <p:cNvSpPr txBox="1"/>
          <p:nvPr/>
        </p:nvSpPr>
        <p:spPr>
          <a:xfrm>
            <a:off x="4892987" y="2217065"/>
            <a:ext cx="41132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PARAMETER</a:t>
            </a: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Output Status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Relay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상태 표시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4State Input Status : 4State(EXIT, D/C)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상태 표시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2State Input Status : 2State(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확장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 상태 표시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“refresh”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통해 현재 상태 갱신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2B13D18-76FB-DD5A-A6EC-C22B3462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217065"/>
            <a:ext cx="4113248" cy="36463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2ED523-1FE8-A7F4-E834-9FE42DF4D014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58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080E2-1C62-4034-5410-9E72B77DD4F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컨트롤러 웹 기능 사용법</a:t>
            </a:r>
            <a:endParaRPr kumimoji="0"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9B3A60-8576-F25E-F913-1640BBE4BC80}"/>
              </a:ext>
            </a:extLst>
          </p:cNvPr>
          <p:cNvSpPr>
            <a:spLocks/>
          </p:cNvSpPr>
          <p:nvPr/>
        </p:nvSpPr>
        <p:spPr bwMode="auto">
          <a:xfrm>
            <a:off x="464526" y="699330"/>
            <a:ext cx="513552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MENU :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</a:t>
            </a:r>
            <a:endParaRPr kumimoji="0"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4421B-E354-768A-58A3-ED66CFC27867}"/>
              </a:ext>
            </a:extLst>
          </p:cNvPr>
          <p:cNvSpPr txBox="1"/>
          <p:nvPr/>
        </p:nvSpPr>
        <p:spPr>
          <a:xfrm>
            <a:off x="651618" y="1270897"/>
            <a:ext cx="367408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컨트롤러의 현재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IP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표기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변경 후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“Network Set”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통해 컨트롤러의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IP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변경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A. IP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 후 변경된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정보로 다시 접속 및 변경 내역 확인 필요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FA113-986B-B0DB-A28C-3E72AEFD7FF0}"/>
              </a:ext>
            </a:extLst>
          </p:cNvPr>
          <p:cNvSpPr txBox="1"/>
          <p:nvPr/>
        </p:nvSpPr>
        <p:spPr>
          <a:xfrm>
            <a:off x="4892987" y="2217065"/>
            <a:ext cx="411324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PARAMETER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Source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IP 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IP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Gateway IP 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gateway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Subnet Mask 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subnet mask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Network Server IP : PC Software Server IP (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기능 없음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Network Port : PC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Software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와의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포트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Web Server Port 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Web page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접속 포트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*DHCP Mode : DHCP Mode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활성화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주의</a:t>
            </a:r>
            <a:r>
              <a:rPr lang="en-US" altLang="ko-KR" sz="1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요망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* MAC Address :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MAC Address (</a:t>
            </a:r>
            <a:r>
              <a:rPr lang="ko-KR" altLang="en-US" sz="10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불가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※ DHCP Mode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활성화 하는 경우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boot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시 마다 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변경 될 수 있음</a:t>
            </a:r>
            <a:endParaRPr lang="en-US" altLang="ko-KR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E21B6A5-CAEE-09A3-B2F7-3A4C0030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18" y="2217065"/>
            <a:ext cx="4104400" cy="36463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B84D3C1-5DE8-8D81-0562-AE6D25E522A9}"/>
              </a:ext>
            </a:extLst>
          </p:cNvPr>
          <p:cNvSpPr/>
          <p:nvPr/>
        </p:nvSpPr>
        <p:spPr>
          <a:xfrm flipV="1">
            <a:off x="455280" y="657755"/>
            <a:ext cx="82334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748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030F91-7C52-FB92-CC68-74F387CA31C0}"/>
              </a:ext>
            </a:extLst>
          </p:cNvPr>
          <p:cNvSpPr txBox="1"/>
          <p:nvPr/>
        </p:nvSpPr>
        <p:spPr>
          <a:xfrm>
            <a:off x="1955588" y="2751010"/>
            <a:ext cx="5648135" cy="584775"/>
          </a:xfrm>
          <a:prstGeom prst="rect">
            <a:avLst/>
          </a:prstGeom>
          <a:noFill/>
        </p:spPr>
        <p:txBody>
          <a:bodyPr wrap="square" lIns="81000" rIns="81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OSDP</a:t>
            </a:r>
            <a:r>
              <a:rPr lang="ko-KR" altLang="en-US" sz="3200" b="1" dirty="0">
                <a:solidFill>
                  <a:schemeClr val="bg1"/>
                </a:solidFill>
                <a:latin typeface="Source Han Serif" panose="02020400000000000000" pitchFamily="18" charset="-127"/>
                <a:ea typeface="Source Han Serif" panose="02020400000000000000" pitchFamily="18" charset="-127"/>
                <a:cs typeface="Arial" pitchFamily="34" charset="0"/>
              </a:rPr>
              <a:t> 기본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6BA757-6A0D-63CB-97B6-ED5EB3B14EDA}"/>
              </a:ext>
            </a:extLst>
          </p:cNvPr>
          <p:cNvCxnSpPr>
            <a:cxnSpLocks/>
          </p:cNvCxnSpPr>
          <p:nvPr/>
        </p:nvCxnSpPr>
        <p:spPr>
          <a:xfrm>
            <a:off x="3118562" y="2849209"/>
            <a:ext cx="0" cy="28406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114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8D0280-B9F7-DC71-4E9B-151C176EEF10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2400" dirty="0">
                <a:latin typeface="+mn-ea"/>
                <a:ea typeface="+mn-ea"/>
              </a:rPr>
              <a:t>OSDP</a:t>
            </a:r>
            <a:r>
              <a:rPr kumimoji="0" lang="ko-KR" altLang="en-US" sz="2400" dirty="0">
                <a:latin typeface="+mn-ea"/>
                <a:ea typeface="+mn-ea"/>
              </a:rPr>
              <a:t> 기본개념</a:t>
            </a:r>
            <a:endParaRPr kumimoji="0" lang="en-US" altLang="ko-KR" sz="2400" dirty="0">
              <a:latin typeface="+mn-ea"/>
              <a:ea typeface="+mn-ea"/>
            </a:endParaRPr>
          </a:p>
        </p:txBody>
      </p:sp>
      <p:sp>
        <p:nvSpPr>
          <p:cNvPr id="4" name="직사각형 23">
            <a:extLst>
              <a:ext uri="{FF2B5EF4-FFF2-40B4-BE49-F238E27FC236}">
                <a16:creationId xmlns:a16="http://schemas.microsoft.com/office/drawing/2014/main" id="{6D48B5C5-8659-9FDA-32FF-397C457C5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781175"/>
            <a:ext cx="77298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Wiegand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인터페이스의 단점을 보완하기 위한 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RS485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표준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프로토콜</a:t>
            </a:r>
            <a:endParaRPr lang="en-US" altLang="ko-KR" sz="1600" b="0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HID, Mercury Security, Lenel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공동 개발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(2008),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SIA(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보안산업협회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)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기부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87BB79B-1FC3-8A03-CC96-FC468EB0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1167110"/>
            <a:ext cx="6986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OSDP (Open Supervised Device Protocol)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?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B9854E-B002-3682-0AAC-F0ED29EBEEDA}"/>
              </a:ext>
            </a:extLst>
          </p:cNvPr>
          <p:cNvGraphicFramePr>
            <a:graphicFrameLocks noGrp="1"/>
          </p:cNvGraphicFramePr>
          <p:nvPr/>
        </p:nvGraphicFramePr>
        <p:xfrm>
          <a:off x="1753892" y="2976053"/>
          <a:ext cx="56362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357">
                  <a:extLst>
                    <a:ext uri="{9D8B030D-6E8A-4147-A177-3AD203B41FA5}">
                      <a16:colId xmlns:a16="http://schemas.microsoft.com/office/drawing/2014/main" val="3788503231"/>
                    </a:ext>
                  </a:extLst>
                </a:gridCol>
                <a:gridCol w="1653153">
                  <a:extLst>
                    <a:ext uri="{9D8B030D-6E8A-4147-A177-3AD203B41FA5}">
                      <a16:colId xmlns:a16="http://schemas.microsoft.com/office/drawing/2014/main" val="1488670305"/>
                    </a:ext>
                  </a:extLst>
                </a:gridCol>
                <a:gridCol w="1755705">
                  <a:extLst>
                    <a:ext uri="{9D8B030D-6E8A-4147-A177-3AD203B41FA5}">
                      <a16:colId xmlns:a16="http://schemas.microsoft.com/office/drawing/2014/main" val="887733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Wiegand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OSDP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8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리더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컨트롤러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4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컨트롤러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리더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63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BEEP Control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(Cable)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08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LED Control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+mn-ea"/>
                        </a:rPr>
                        <a:t>△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+mn-ea"/>
                        </a:rPr>
                        <a:t>(Cable)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033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통신 암호화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3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INTERFACE</a:t>
                      </a:r>
                      <a:r>
                        <a:rPr lang="ko-KR" altLang="en-US" sz="1400" dirty="0"/>
                        <a:t>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TTL (LOW/HIGH)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RS485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976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6596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5A901-F0CD-B802-80C9-09AD868BB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729536-50FE-D016-3628-E053302105C8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2400" dirty="0">
                <a:latin typeface="+mn-ea"/>
                <a:ea typeface="+mn-ea"/>
              </a:rPr>
              <a:t>OSDP</a:t>
            </a:r>
            <a:r>
              <a:rPr kumimoji="0" lang="ko-KR" altLang="en-US" sz="2400" dirty="0">
                <a:latin typeface="+mn-ea"/>
                <a:ea typeface="+mn-ea"/>
              </a:rPr>
              <a:t> 기본개념</a:t>
            </a:r>
            <a:endParaRPr kumimoji="0" lang="en-US" altLang="ko-KR" sz="2400" dirty="0">
              <a:latin typeface="+mn-ea"/>
              <a:ea typeface="+mn-ea"/>
            </a:endParaRPr>
          </a:p>
        </p:txBody>
      </p:sp>
      <p:sp>
        <p:nvSpPr>
          <p:cNvPr id="4" name="직사각형 23">
            <a:extLst>
              <a:ext uri="{FF2B5EF4-FFF2-40B4-BE49-F238E27FC236}">
                <a16:creationId xmlns:a16="http://schemas.microsoft.com/office/drawing/2014/main" id="{7CF02D4B-C8F5-5DF7-4D93-FD176B52E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781175"/>
            <a:ext cx="772987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암호화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통신 데이터를 암호화하여 보안을 강화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데이터 검증 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전송된 데이터의 정확성을 검증하여 오류를 방지</a:t>
            </a:r>
            <a:endParaRPr lang="en-US" altLang="ko-KR" sz="1600" b="0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다중화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여러 장치와 동시에 통신할 수 있도록 지원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고정화 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통신 중에 장치의 상태를 고정화 하여 안정성을 높임</a:t>
            </a:r>
            <a:endParaRPr lang="en-US" altLang="ko-KR" sz="1600" b="0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확장성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새로운 기능을 추가할 수 있도록 설계됨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9C34E8E7-5C2B-63C1-AF89-2565F43AE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1167110"/>
            <a:ext cx="6986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OSDP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558668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0FA55-0A4A-FD25-F6D4-4ABE98F16EAA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2400" dirty="0">
                <a:latin typeface="+mn-ea"/>
                <a:ea typeface="+mn-ea"/>
              </a:rPr>
              <a:t>OSDP</a:t>
            </a:r>
            <a:r>
              <a:rPr kumimoji="0" lang="ko-KR" altLang="en-US" sz="2400" dirty="0">
                <a:latin typeface="+mn-ea"/>
                <a:ea typeface="+mn-ea"/>
              </a:rPr>
              <a:t> 기본개념</a:t>
            </a:r>
            <a:endParaRPr kumimoji="0" lang="en-US" altLang="ko-KR" sz="2400" dirty="0">
              <a:latin typeface="+mn-ea"/>
              <a:ea typeface="+mn-ea"/>
            </a:endParaRP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3D38E2FC-FEFD-4148-477F-EE23846AB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1167110"/>
            <a:ext cx="6986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OSDP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장점</a:t>
            </a:r>
          </a:p>
        </p:txBody>
      </p:sp>
      <p:pic>
        <p:nvPicPr>
          <p:cNvPr id="4" name="Picture 2" descr="Anviz 표준화된 커뮤니케이션 솔루션">
            <a:extLst>
              <a:ext uri="{FF2B5EF4-FFF2-40B4-BE49-F238E27FC236}">
                <a16:creationId xmlns:a16="http://schemas.microsoft.com/office/drawing/2014/main" id="{3A8129B8-D36D-BFA7-9E39-8EABD3A9D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5" y="2346238"/>
            <a:ext cx="7867305" cy="38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3440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82D70-3E00-F835-C620-43FC0435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0FC9A41-878C-7BAB-C8E6-13624A18A889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2400" dirty="0">
                <a:latin typeface="+mn-ea"/>
                <a:ea typeface="+mn-ea"/>
              </a:rPr>
              <a:t>OSDP</a:t>
            </a:r>
            <a:r>
              <a:rPr kumimoji="0" lang="ko-KR" altLang="en-US" sz="2400" dirty="0">
                <a:latin typeface="+mn-ea"/>
                <a:ea typeface="+mn-ea"/>
              </a:rPr>
              <a:t> 아키텍처</a:t>
            </a:r>
            <a:endParaRPr kumimoji="0" lang="en-US" altLang="ko-KR" sz="2400" dirty="0">
              <a:latin typeface="+mn-ea"/>
              <a:ea typeface="+mn-ea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AAAF09F1-B825-D973-9AF7-E985F2FD9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9" y="1167110"/>
            <a:ext cx="6986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주요 구성 요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cs typeface="Arial" charset="0"/>
              </a:rPr>
              <a:t>소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8" name="직사각형 23">
            <a:extLst>
              <a:ext uri="{FF2B5EF4-FFF2-40B4-BE49-F238E27FC236}">
                <a16:creationId xmlns:a16="http://schemas.microsoft.com/office/drawing/2014/main" id="{3347AAA4-44A9-407F-0F2F-32FC48C97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781175"/>
            <a:ext cx="7729876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컨트롤 패널 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(Control Panel, CP)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시스템의 중앙 제어 장치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여러 주변장치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(Peripheral Device, PD)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와 통신</a:t>
            </a:r>
            <a:endParaRPr lang="en-US" altLang="ko-KR" sz="1600" b="0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CP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는 명령을 전송하고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, PD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로 부터 데이터를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cs typeface="Arial" charset="0"/>
              </a:rPr>
              <a:t>수집합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주변장치 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(Peripheral Device, PD)</a:t>
            </a: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카드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리더기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600" b="0" dirty="0" err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키패드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, 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센서 등 다양한 보안 장치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PD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는 </a:t>
            </a:r>
            <a:r>
              <a:rPr lang="en-US" altLang="ko-KR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CP</a:t>
            </a:r>
            <a:r>
              <a:rPr lang="ko-KR" altLang="en-US" sz="1600" b="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의 명령에 응답하고 필요한 데이터를 전송함</a:t>
            </a:r>
            <a:endParaRPr lang="en-US" altLang="ko-KR" sz="1600" b="0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19219E-1B1D-CF86-1327-49056F520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19" y="5015612"/>
            <a:ext cx="1424102" cy="94709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EE7C65E-2203-2006-32BE-3D27B9BED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15" y="5015612"/>
            <a:ext cx="582878" cy="87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47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9CA87-2F3B-5C5B-C5C7-AB0143CDB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5CA3444-3C16-ABDA-8558-ADECF2956C25}"/>
              </a:ext>
            </a:extLst>
          </p:cNvPr>
          <p:cNvSpPr>
            <a:spLocks/>
          </p:cNvSpPr>
          <p:nvPr/>
        </p:nvSpPr>
        <p:spPr bwMode="auto">
          <a:xfrm>
            <a:off x="464527" y="172681"/>
            <a:ext cx="857667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kumimoji="0" lang="en-US" altLang="ko-KR" sz="2400" dirty="0">
                <a:latin typeface="+mn-ea"/>
                <a:ea typeface="+mn-ea"/>
              </a:rPr>
              <a:t>OSDP</a:t>
            </a:r>
            <a:r>
              <a:rPr kumimoji="0" lang="ko-KR" altLang="en-US" sz="2400" dirty="0">
                <a:latin typeface="+mn-ea"/>
                <a:ea typeface="+mn-ea"/>
              </a:rPr>
              <a:t> 아키텍처</a:t>
            </a:r>
            <a:endParaRPr kumimoji="0" lang="en-US" altLang="ko-KR" sz="2400" dirty="0">
              <a:latin typeface="+mn-ea"/>
              <a:ea typeface="+mn-ea"/>
            </a:endParaRP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97393303-5E0B-114E-EB35-84C4E6715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48" y="1160494"/>
            <a:ext cx="6986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Arial" charset="0"/>
              </a:rPr>
              <a:t>통신 방식</a:t>
            </a:r>
          </a:p>
        </p:txBody>
      </p:sp>
      <p:sp>
        <p:nvSpPr>
          <p:cNvPr id="10" name="직사각형 23">
            <a:extLst>
              <a:ext uri="{FF2B5EF4-FFF2-40B4-BE49-F238E27FC236}">
                <a16:creationId xmlns:a16="http://schemas.microsoft.com/office/drawing/2014/main" id="{C55592FD-3F61-DF38-72B8-7F4277A39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774559"/>
            <a:ext cx="7729876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RS485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 통신 채널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OSDP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RS485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를 사용하여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CP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와 여러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PD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간의 양방향 통신 지원</a:t>
            </a:r>
            <a:endParaRPr lang="en-US" altLang="ko-KR" sz="1600" b="0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RS485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는 두개의 와이어로 멀티 드롭 설치 가능 및 장거리 통신에 적합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285750" indent="-2857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양방향 통신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CP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와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PD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간의 데이터 전송이 양방향으로 이루어짐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장치 상태 모니터링과 명령 실행을 실시간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cs typeface="Arial" charset="0"/>
              </a:rPr>
              <a:t>(?)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cs typeface="Arial" charset="0"/>
              </a:rPr>
              <a:t>으로 가능</a:t>
            </a: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  <a:p>
            <a:pPr marL="742950" lvl="1" indent="-28575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000000"/>
              </a:solidFill>
              <a:latin typeface="+mn-ea"/>
              <a:cs typeface="Arial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7CAED6-6856-B11E-79A0-34C269BC5FCC}"/>
              </a:ext>
            </a:extLst>
          </p:cNvPr>
          <p:cNvGrpSpPr/>
          <p:nvPr/>
        </p:nvGrpSpPr>
        <p:grpSpPr>
          <a:xfrm>
            <a:off x="5278795" y="6086067"/>
            <a:ext cx="277697" cy="1976"/>
            <a:chOff x="5144896" y="1626824"/>
            <a:chExt cx="277697" cy="1976"/>
          </a:xfrm>
        </p:grpSpPr>
        <p:cxnSp>
          <p:nvCxnSpPr>
            <p:cNvPr id="5" name="Straight Connector 101">
              <a:extLst>
                <a:ext uri="{FF2B5EF4-FFF2-40B4-BE49-F238E27FC236}">
                  <a16:creationId xmlns:a16="http://schemas.microsoft.com/office/drawing/2014/main" id="{13C7E6BF-59D1-B0B5-BF2B-75E1EF9EEB52}"/>
                </a:ext>
              </a:extLst>
            </p:cNvPr>
            <p:cNvCxnSpPr>
              <a:cxnSpLocks/>
            </p:cNvCxnSpPr>
            <p:nvPr/>
          </p:nvCxnSpPr>
          <p:spPr>
            <a:xfrm>
              <a:off x="5144896" y="1626824"/>
              <a:ext cx="2745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01">
              <a:extLst>
                <a:ext uri="{FF2B5EF4-FFF2-40B4-BE49-F238E27FC236}">
                  <a16:creationId xmlns:a16="http://schemas.microsoft.com/office/drawing/2014/main" id="{B8E8751F-79FE-D4ED-F9DA-876A778EEDDF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1628800"/>
              <a:ext cx="2745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B031CD-5A21-03F8-B22B-BFD51DBA7F30}"/>
              </a:ext>
            </a:extLst>
          </p:cNvPr>
          <p:cNvGrpSpPr/>
          <p:nvPr/>
        </p:nvGrpSpPr>
        <p:grpSpPr>
          <a:xfrm>
            <a:off x="5273629" y="6018372"/>
            <a:ext cx="277697" cy="15340"/>
            <a:chOff x="5148064" y="1664804"/>
            <a:chExt cx="277697" cy="15340"/>
          </a:xfrm>
        </p:grpSpPr>
        <p:cxnSp>
          <p:nvCxnSpPr>
            <p:cNvPr id="12" name="Straight Connector 101">
              <a:extLst>
                <a:ext uri="{FF2B5EF4-FFF2-40B4-BE49-F238E27FC236}">
                  <a16:creationId xmlns:a16="http://schemas.microsoft.com/office/drawing/2014/main" id="{2678D5EF-534A-CE39-BC0B-7EB82D2724BC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1664804"/>
              <a:ext cx="2745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01">
              <a:extLst>
                <a:ext uri="{FF2B5EF4-FFF2-40B4-BE49-F238E27FC236}">
                  <a16:creationId xmlns:a16="http://schemas.microsoft.com/office/drawing/2014/main" id="{88FB14ED-2745-89D7-1DB8-BD1029526681}"/>
                </a:ext>
              </a:extLst>
            </p:cNvPr>
            <p:cNvCxnSpPr>
              <a:cxnSpLocks/>
            </p:cNvCxnSpPr>
            <p:nvPr/>
          </p:nvCxnSpPr>
          <p:spPr>
            <a:xfrm>
              <a:off x="5151232" y="1680144"/>
              <a:ext cx="274529" cy="0"/>
            </a:xfrm>
            <a:prstGeom prst="line">
              <a:avLst/>
            </a:prstGeom>
            <a:ln w="317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00">
            <a:extLst>
              <a:ext uri="{FF2B5EF4-FFF2-40B4-BE49-F238E27FC236}">
                <a16:creationId xmlns:a16="http://schemas.microsoft.com/office/drawing/2014/main" id="{AB72418F-B442-675A-5AD7-AAA389E841A7}"/>
              </a:ext>
            </a:extLst>
          </p:cNvPr>
          <p:cNvCxnSpPr>
            <a:cxnSpLocks/>
          </p:cNvCxnSpPr>
          <p:nvPr/>
        </p:nvCxnSpPr>
        <p:spPr>
          <a:xfrm flipV="1">
            <a:off x="5106443" y="6016756"/>
            <a:ext cx="279698" cy="4958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01">
            <a:extLst>
              <a:ext uri="{FF2B5EF4-FFF2-40B4-BE49-F238E27FC236}">
                <a16:creationId xmlns:a16="http://schemas.microsoft.com/office/drawing/2014/main" id="{594DAF81-8C81-441A-4521-CAA652D20509}"/>
              </a:ext>
            </a:extLst>
          </p:cNvPr>
          <p:cNvCxnSpPr>
            <a:cxnSpLocks/>
          </p:cNvCxnSpPr>
          <p:nvPr/>
        </p:nvCxnSpPr>
        <p:spPr>
          <a:xfrm>
            <a:off x="5111612" y="6086019"/>
            <a:ext cx="274529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02">
            <a:extLst>
              <a:ext uri="{FF2B5EF4-FFF2-40B4-BE49-F238E27FC236}">
                <a16:creationId xmlns:a16="http://schemas.microsoft.com/office/drawing/2014/main" id="{117CD04D-3EAC-3D03-01F6-8848FDDB4138}"/>
              </a:ext>
            </a:extLst>
          </p:cNvPr>
          <p:cNvCxnSpPr/>
          <p:nvPr/>
        </p:nvCxnSpPr>
        <p:spPr>
          <a:xfrm>
            <a:off x="5109031" y="6132197"/>
            <a:ext cx="45004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4526ED-2B76-BD12-1BC5-E9F9C8D457E4}"/>
              </a:ext>
            </a:extLst>
          </p:cNvPr>
          <p:cNvGrpSpPr/>
          <p:nvPr/>
        </p:nvGrpSpPr>
        <p:grpSpPr>
          <a:xfrm>
            <a:off x="5297442" y="4789923"/>
            <a:ext cx="277697" cy="1976"/>
            <a:chOff x="5144896" y="1626824"/>
            <a:chExt cx="277697" cy="1976"/>
          </a:xfrm>
        </p:grpSpPr>
        <p:cxnSp>
          <p:nvCxnSpPr>
            <p:cNvPr id="18" name="Straight Connector 101">
              <a:extLst>
                <a:ext uri="{FF2B5EF4-FFF2-40B4-BE49-F238E27FC236}">
                  <a16:creationId xmlns:a16="http://schemas.microsoft.com/office/drawing/2014/main" id="{6C6F9780-2DFD-93F5-EC4D-19345A13CCA2}"/>
                </a:ext>
              </a:extLst>
            </p:cNvPr>
            <p:cNvCxnSpPr>
              <a:cxnSpLocks/>
            </p:cNvCxnSpPr>
            <p:nvPr/>
          </p:nvCxnSpPr>
          <p:spPr>
            <a:xfrm>
              <a:off x="5144896" y="1626824"/>
              <a:ext cx="2745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01">
              <a:extLst>
                <a:ext uri="{FF2B5EF4-FFF2-40B4-BE49-F238E27FC236}">
                  <a16:creationId xmlns:a16="http://schemas.microsoft.com/office/drawing/2014/main" id="{467BF6F4-A9CF-8EED-DE02-AB3E150869A1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1628800"/>
              <a:ext cx="2745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63B0D4-6B7F-C0E9-15EA-00C782584AA1}"/>
              </a:ext>
            </a:extLst>
          </p:cNvPr>
          <p:cNvGrpSpPr/>
          <p:nvPr/>
        </p:nvGrpSpPr>
        <p:grpSpPr>
          <a:xfrm>
            <a:off x="5292276" y="4722228"/>
            <a:ext cx="277697" cy="15340"/>
            <a:chOff x="5148064" y="1664804"/>
            <a:chExt cx="277697" cy="15340"/>
          </a:xfrm>
        </p:grpSpPr>
        <p:cxnSp>
          <p:nvCxnSpPr>
            <p:cNvPr id="21" name="Straight Connector 101">
              <a:extLst>
                <a:ext uri="{FF2B5EF4-FFF2-40B4-BE49-F238E27FC236}">
                  <a16:creationId xmlns:a16="http://schemas.microsoft.com/office/drawing/2014/main" id="{B927559B-1C4C-284C-2709-787B7DEFFB34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1664804"/>
              <a:ext cx="2745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01">
              <a:extLst>
                <a:ext uri="{FF2B5EF4-FFF2-40B4-BE49-F238E27FC236}">
                  <a16:creationId xmlns:a16="http://schemas.microsoft.com/office/drawing/2014/main" id="{AE0BAD91-FBC9-277A-DE23-58BA4DA70D12}"/>
                </a:ext>
              </a:extLst>
            </p:cNvPr>
            <p:cNvCxnSpPr>
              <a:cxnSpLocks/>
            </p:cNvCxnSpPr>
            <p:nvPr/>
          </p:nvCxnSpPr>
          <p:spPr>
            <a:xfrm>
              <a:off x="5151232" y="1680144"/>
              <a:ext cx="274529" cy="0"/>
            </a:xfrm>
            <a:prstGeom prst="line">
              <a:avLst/>
            </a:prstGeom>
            <a:ln w="317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100">
            <a:extLst>
              <a:ext uri="{FF2B5EF4-FFF2-40B4-BE49-F238E27FC236}">
                <a16:creationId xmlns:a16="http://schemas.microsoft.com/office/drawing/2014/main" id="{832905CF-3AFA-D3C5-E3C1-8CD9387589CA}"/>
              </a:ext>
            </a:extLst>
          </p:cNvPr>
          <p:cNvCxnSpPr>
            <a:cxnSpLocks/>
          </p:cNvCxnSpPr>
          <p:nvPr/>
        </p:nvCxnSpPr>
        <p:spPr>
          <a:xfrm flipV="1">
            <a:off x="5125090" y="4720612"/>
            <a:ext cx="279698" cy="4958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01">
            <a:extLst>
              <a:ext uri="{FF2B5EF4-FFF2-40B4-BE49-F238E27FC236}">
                <a16:creationId xmlns:a16="http://schemas.microsoft.com/office/drawing/2014/main" id="{BE6452BB-1368-4586-0715-19D6D708ECE6}"/>
              </a:ext>
            </a:extLst>
          </p:cNvPr>
          <p:cNvCxnSpPr>
            <a:cxnSpLocks/>
          </p:cNvCxnSpPr>
          <p:nvPr/>
        </p:nvCxnSpPr>
        <p:spPr>
          <a:xfrm>
            <a:off x="5130259" y="4789875"/>
            <a:ext cx="274529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02">
            <a:extLst>
              <a:ext uri="{FF2B5EF4-FFF2-40B4-BE49-F238E27FC236}">
                <a16:creationId xmlns:a16="http://schemas.microsoft.com/office/drawing/2014/main" id="{17CFBE1A-B06A-9B38-58B9-E874D1BB51A7}"/>
              </a:ext>
            </a:extLst>
          </p:cNvPr>
          <p:cNvCxnSpPr/>
          <p:nvPr/>
        </p:nvCxnSpPr>
        <p:spPr>
          <a:xfrm>
            <a:off x="5127678" y="4836053"/>
            <a:ext cx="45004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14938A-A16D-CBC0-8005-BAAC7D7BA156}"/>
              </a:ext>
            </a:extLst>
          </p:cNvPr>
          <p:cNvSpPr txBox="1"/>
          <p:nvPr/>
        </p:nvSpPr>
        <p:spPr>
          <a:xfrm flipH="1" flipV="1">
            <a:off x="3914409" y="5220370"/>
            <a:ext cx="4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C476EC-D23A-B135-1C8F-53883ADB5C03}"/>
              </a:ext>
            </a:extLst>
          </p:cNvPr>
          <p:cNvSpPr txBox="1"/>
          <p:nvPr/>
        </p:nvSpPr>
        <p:spPr>
          <a:xfrm flipH="1" flipV="1">
            <a:off x="3914409" y="4913495"/>
            <a:ext cx="4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88">
            <a:extLst>
              <a:ext uri="{FF2B5EF4-FFF2-40B4-BE49-F238E27FC236}">
                <a16:creationId xmlns:a16="http://schemas.microsoft.com/office/drawing/2014/main" id="{242C7B11-33F7-21FE-D7AD-50494120E376}"/>
              </a:ext>
            </a:extLst>
          </p:cNvPr>
          <p:cNvSpPr/>
          <p:nvPr/>
        </p:nvSpPr>
        <p:spPr>
          <a:xfrm rot="16200000">
            <a:off x="1565864" y="5396908"/>
            <a:ext cx="432048" cy="468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89">
            <a:extLst>
              <a:ext uri="{FF2B5EF4-FFF2-40B4-BE49-F238E27FC236}">
                <a16:creationId xmlns:a16="http://schemas.microsoft.com/office/drawing/2014/main" id="{377F37DF-FB7F-03CC-D6E1-7A1DDCB061CA}"/>
              </a:ext>
            </a:extLst>
          </p:cNvPr>
          <p:cNvSpPr/>
          <p:nvPr/>
        </p:nvSpPr>
        <p:spPr>
          <a:xfrm rot="16200000">
            <a:off x="1655876" y="5486920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0" name="직선 연결선 90">
            <a:extLst>
              <a:ext uri="{FF2B5EF4-FFF2-40B4-BE49-F238E27FC236}">
                <a16:creationId xmlns:a16="http://schemas.microsoft.com/office/drawing/2014/main" id="{711ABA1A-5205-73DC-A234-F569434DF5E9}"/>
              </a:ext>
            </a:extLst>
          </p:cNvPr>
          <p:cNvCxnSpPr/>
          <p:nvPr/>
        </p:nvCxnSpPr>
        <p:spPr>
          <a:xfrm rot="16200000">
            <a:off x="1655876" y="5630936"/>
            <a:ext cx="28803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93">
            <a:extLst>
              <a:ext uri="{FF2B5EF4-FFF2-40B4-BE49-F238E27FC236}">
                <a16:creationId xmlns:a16="http://schemas.microsoft.com/office/drawing/2014/main" id="{E668E398-388F-AD49-310C-835803803C9B}"/>
              </a:ext>
            </a:extLst>
          </p:cNvPr>
          <p:cNvSpPr/>
          <p:nvPr/>
        </p:nvSpPr>
        <p:spPr>
          <a:xfrm>
            <a:off x="808187" y="4550815"/>
            <a:ext cx="482484" cy="1296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RS485</a:t>
            </a:r>
            <a:endParaRPr lang="ko-KR" altLang="en-US" sz="1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94">
            <a:extLst>
              <a:ext uri="{FF2B5EF4-FFF2-40B4-BE49-F238E27FC236}">
                <a16:creationId xmlns:a16="http://schemas.microsoft.com/office/drawing/2014/main" id="{87375A4D-B02E-D68D-B631-AD0E68BA9C56}"/>
              </a:ext>
            </a:extLst>
          </p:cNvPr>
          <p:cNvSpPr/>
          <p:nvPr/>
        </p:nvSpPr>
        <p:spPr>
          <a:xfrm rot="16200000">
            <a:off x="1565864" y="4964860"/>
            <a:ext cx="432048" cy="468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95">
            <a:extLst>
              <a:ext uri="{FF2B5EF4-FFF2-40B4-BE49-F238E27FC236}">
                <a16:creationId xmlns:a16="http://schemas.microsoft.com/office/drawing/2014/main" id="{4F5C78E2-9EA1-3943-E40E-8B0542E234FC}"/>
              </a:ext>
            </a:extLst>
          </p:cNvPr>
          <p:cNvSpPr/>
          <p:nvPr/>
        </p:nvSpPr>
        <p:spPr>
          <a:xfrm rot="16200000">
            <a:off x="1655876" y="5054872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직선 연결선 96">
            <a:extLst>
              <a:ext uri="{FF2B5EF4-FFF2-40B4-BE49-F238E27FC236}">
                <a16:creationId xmlns:a16="http://schemas.microsoft.com/office/drawing/2014/main" id="{6E174ACF-E1CB-278A-4FF4-19975D1629E3}"/>
              </a:ext>
            </a:extLst>
          </p:cNvPr>
          <p:cNvCxnSpPr/>
          <p:nvPr/>
        </p:nvCxnSpPr>
        <p:spPr>
          <a:xfrm rot="16200000">
            <a:off x="1655876" y="5198888"/>
            <a:ext cx="28803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98">
            <a:extLst>
              <a:ext uri="{FF2B5EF4-FFF2-40B4-BE49-F238E27FC236}">
                <a16:creationId xmlns:a16="http://schemas.microsoft.com/office/drawing/2014/main" id="{FD47648C-A2D0-A193-2479-2F1C56714952}"/>
              </a:ext>
            </a:extLst>
          </p:cNvPr>
          <p:cNvSpPr/>
          <p:nvPr/>
        </p:nvSpPr>
        <p:spPr>
          <a:xfrm rot="16200000">
            <a:off x="1565864" y="4532812"/>
            <a:ext cx="432048" cy="468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99">
            <a:extLst>
              <a:ext uri="{FF2B5EF4-FFF2-40B4-BE49-F238E27FC236}">
                <a16:creationId xmlns:a16="http://schemas.microsoft.com/office/drawing/2014/main" id="{1E03F869-BD20-7AB6-4163-227B2E561FB8}"/>
              </a:ext>
            </a:extLst>
          </p:cNvPr>
          <p:cNvSpPr/>
          <p:nvPr/>
        </p:nvSpPr>
        <p:spPr>
          <a:xfrm rot="16200000">
            <a:off x="1655876" y="4622824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7" name="직선 연결선 100">
            <a:extLst>
              <a:ext uri="{FF2B5EF4-FFF2-40B4-BE49-F238E27FC236}">
                <a16:creationId xmlns:a16="http://schemas.microsoft.com/office/drawing/2014/main" id="{B4F6F3F4-F846-4097-6735-F61F0BF2CE7C}"/>
              </a:ext>
            </a:extLst>
          </p:cNvPr>
          <p:cNvCxnSpPr/>
          <p:nvPr/>
        </p:nvCxnSpPr>
        <p:spPr>
          <a:xfrm rot="16200000">
            <a:off x="1655876" y="4766840"/>
            <a:ext cx="28803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101">
            <a:extLst>
              <a:ext uri="{FF2B5EF4-FFF2-40B4-BE49-F238E27FC236}">
                <a16:creationId xmlns:a16="http://schemas.microsoft.com/office/drawing/2014/main" id="{AE6E0AD2-9333-08F0-EBEC-C7B9F1E0A0CB}"/>
              </a:ext>
            </a:extLst>
          </p:cNvPr>
          <p:cNvSpPr/>
          <p:nvPr/>
        </p:nvSpPr>
        <p:spPr>
          <a:xfrm>
            <a:off x="1295857" y="4550814"/>
            <a:ext cx="252000" cy="432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TRX+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A7A5C8-4F2C-B5C7-81C9-EB9F02556D68}"/>
              </a:ext>
            </a:extLst>
          </p:cNvPr>
          <p:cNvSpPr txBox="1"/>
          <p:nvPr/>
        </p:nvSpPr>
        <p:spPr>
          <a:xfrm flipH="1" flipV="1">
            <a:off x="4274449" y="5702940"/>
            <a:ext cx="4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EEF88-C7A4-E3B6-C4B3-4DF7822D29C2}"/>
              </a:ext>
            </a:extLst>
          </p:cNvPr>
          <p:cNvSpPr txBox="1"/>
          <p:nvPr/>
        </p:nvSpPr>
        <p:spPr>
          <a:xfrm flipH="1" flipV="1">
            <a:off x="4274449" y="5076354"/>
            <a:ext cx="4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DBF340-17D4-771E-9712-0D8C761D9EAE}"/>
              </a:ext>
            </a:extLst>
          </p:cNvPr>
          <p:cNvSpPr txBox="1"/>
          <p:nvPr/>
        </p:nvSpPr>
        <p:spPr>
          <a:xfrm flipH="1" flipV="1">
            <a:off x="4274449" y="4766836"/>
            <a:ext cx="4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3EECFE-EBB3-C737-D64A-1B7E460E0BB5}"/>
              </a:ext>
            </a:extLst>
          </p:cNvPr>
          <p:cNvSpPr txBox="1"/>
          <p:nvPr/>
        </p:nvSpPr>
        <p:spPr>
          <a:xfrm flipH="1" flipV="1">
            <a:off x="4274449" y="5414908"/>
            <a:ext cx="4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3" name="꺾인 연결선 23">
            <a:extLst>
              <a:ext uri="{FF2B5EF4-FFF2-40B4-BE49-F238E27FC236}">
                <a16:creationId xmlns:a16="http://schemas.microsoft.com/office/drawing/2014/main" id="{C8B4D296-D53F-F2B0-0C22-B5C843CFBD67}"/>
              </a:ext>
            </a:extLst>
          </p:cNvPr>
          <p:cNvCxnSpPr>
            <a:cxnSpLocks/>
            <a:stCxn id="28" idx="2"/>
          </p:cNvCxnSpPr>
          <p:nvPr/>
        </p:nvCxnSpPr>
        <p:spPr>
          <a:xfrm flipV="1">
            <a:off x="2015916" y="4465130"/>
            <a:ext cx="1260130" cy="116580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9">
            <a:extLst>
              <a:ext uri="{FF2B5EF4-FFF2-40B4-BE49-F238E27FC236}">
                <a16:creationId xmlns:a16="http://schemas.microsoft.com/office/drawing/2014/main" id="{370B6DED-6C36-92C9-48C5-A350012435F1}"/>
              </a:ext>
            </a:extLst>
          </p:cNvPr>
          <p:cNvSpPr/>
          <p:nvPr/>
        </p:nvSpPr>
        <p:spPr>
          <a:xfrm>
            <a:off x="539748" y="4082711"/>
            <a:ext cx="8208912" cy="25535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101">
            <a:extLst>
              <a:ext uri="{FF2B5EF4-FFF2-40B4-BE49-F238E27FC236}">
                <a16:creationId xmlns:a16="http://schemas.microsoft.com/office/drawing/2014/main" id="{CBB3DA10-46A6-0B65-38AC-A2C1F805E127}"/>
              </a:ext>
            </a:extLst>
          </p:cNvPr>
          <p:cNvSpPr/>
          <p:nvPr/>
        </p:nvSpPr>
        <p:spPr>
          <a:xfrm>
            <a:off x="1295860" y="4980071"/>
            <a:ext cx="252000" cy="432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TRX-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101">
            <a:extLst>
              <a:ext uri="{FF2B5EF4-FFF2-40B4-BE49-F238E27FC236}">
                <a16:creationId xmlns:a16="http://schemas.microsoft.com/office/drawing/2014/main" id="{9EF0FAB1-C647-784D-10EF-332F8668C643}"/>
              </a:ext>
            </a:extLst>
          </p:cNvPr>
          <p:cNvSpPr/>
          <p:nvPr/>
        </p:nvSpPr>
        <p:spPr>
          <a:xfrm>
            <a:off x="1295860" y="5412119"/>
            <a:ext cx="252000" cy="432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GND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7" name="꺾인 연결선 23">
            <a:extLst>
              <a:ext uri="{FF2B5EF4-FFF2-40B4-BE49-F238E27FC236}">
                <a16:creationId xmlns:a16="http://schemas.microsoft.com/office/drawing/2014/main" id="{F4D1EB16-D451-566E-D19B-2C1C12518C43}"/>
              </a:ext>
            </a:extLst>
          </p:cNvPr>
          <p:cNvCxnSpPr>
            <a:cxnSpLocks/>
            <a:stCxn id="35" idx="2"/>
          </p:cNvCxnSpPr>
          <p:nvPr/>
        </p:nvCxnSpPr>
        <p:spPr>
          <a:xfrm flipV="1">
            <a:off x="2015916" y="4468890"/>
            <a:ext cx="1260145" cy="29795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23">
            <a:extLst>
              <a:ext uri="{FF2B5EF4-FFF2-40B4-BE49-F238E27FC236}">
                <a16:creationId xmlns:a16="http://schemas.microsoft.com/office/drawing/2014/main" id="{283EF917-DE75-3105-FA60-4FBC2443D5C5}"/>
              </a:ext>
            </a:extLst>
          </p:cNvPr>
          <p:cNvCxnSpPr>
            <a:cxnSpLocks/>
            <a:stCxn id="32" idx="2"/>
          </p:cNvCxnSpPr>
          <p:nvPr/>
        </p:nvCxnSpPr>
        <p:spPr>
          <a:xfrm flipV="1">
            <a:off x="2015916" y="4465131"/>
            <a:ext cx="1260145" cy="733757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23">
            <a:extLst>
              <a:ext uri="{FF2B5EF4-FFF2-40B4-BE49-F238E27FC236}">
                <a16:creationId xmlns:a16="http://schemas.microsoft.com/office/drawing/2014/main" id="{FE60FD95-6EBA-BEF1-21EB-0C720F1F2579}"/>
              </a:ext>
            </a:extLst>
          </p:cNvPr>
          <p:cNvCxnSpPr/>
          <p:nvPr/>
        </p:nvCxnSpPr>
        <p:spPr>
          <a:xfrm>
            <a:off x="2916281" y="4478804"/>
            <a:ext cx="2181805" cy="1655626"/>
          </a:xfrm>
          <a:prstGeom prst="bentConnector3">
            <a:avLst>
              <a:gd name="adj1" fmla="val 102921"/>
            </a:avLst>
          </a:prstGeom>
          <a:ln w="1206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20">
            <a:extLst>
              <a:ext uri="{FF2B5EF4-FFF2-40B4-BE49-F238E27FC236}">
                <a16:creationId xmlns:a16="http://schemas.microsoft.com/office/drawing/2014/main" id="{9289B8F5-2566-E2C7-611A-53AD2C5D97B1}"/>
              </a:ext>
            </a:extLst>
          </p:cNvPr>
          <p:cNvSpPr/>
          <p:nvPr/>
        </p:nvSpPr>
        <p:spPr>
          <a:xfrm>
            <a:off x="6128182" y="4617239"/>
            <a:ext cx="892286" cy="14543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23">
            <a:extLst>
              <a:ext uri="{FF2B5EF4-FFF2-40B4-BE49-F238E27FC236}">
                <a16:creationId xmlns:a16="http://schemas.microsoft.com/office/drawing/2014/main" id="{0B2B0341-4923-FE1A-34B2-FD8DE7BE4131}"/>
              </a:ext>
            </a:extLst>
          </p:cNvPr>
          <p:cNvCxnSpPr>
            <a:cxnSpLocks/>
          </p:cNvCxnSpPr>
          <p:nvPr/>
        </p:nvCxnSpPr>
        <p:spPr>
          <a:xfrm flipV="1">
            <a:off x="6156372" y="4945691"/>
            <a:ext cx="864096" cy="2880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23">
            <a:extLst>
              <a:ext uri="{FF2B5EF4-FFF2-40B4-BE49-F238E27FC236}">
                <a16:creationId xmlns:a16="http://schemas.microsoft.com/office/drawing/2014/main" id="{9F25E3F3-4283-2AF4-C2A8-88C97E8B8E86}"/>
              </a:ext>
            </a:extLst>
          </p:cNvPr>
          <p:cNvCxnSpPr>
            <a:cxnSpLocks/>
          </p:cNvCxnSpPr>
          <p:nvPr/>
        </p:nvCxnSpPr>
        <p:spPr>
          <a:xfrm flipV="1">
            <a:off x="6156372" y="5377739"/>
            <a:ext cx="864097" cy="5760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23">
            <a:extLst>
              <a:ext uri="{FF2B5EF4-FFF2-40B4-BE49-F238E27FC236}">
                <a16:creationId xmlns:a16="http://schemas.microsoft.com/office/drawing/2014/main" id="{9B5053EE-0E84-5439-9739-C0C6DD6C75C4}"/>
              </a:ext>
            </a:extLst>
          </p:cNvPr>
          <p:cNvCxnSpPr>
            <a:cxnSpLocks/>
          </p:cNvCxnSpPr>
          <p:nvPr/>
        </p:nvCxnSpPr>
        <p:spPr>
          <a:xfrm>
            <a:off x="6189818" y="5521755"/>
            <a:ext cx="830651" cy="28803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75B047B1-FC40-3262-0B0F-100CA1C37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27" y="4449950"/>
            <a:ext cx="471850" cy="704432"/>
          </a:xfrm>
          <a:prstGeom prst="rect">
            <a:avLst/>
          </a:prstGeom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176175F7-8431-D550-9427-7A9876EDC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51" y="5689278"/>
            <a:ext cx="471850" cy="704432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51E7DB2E-BE3C-90F4-2634-1E92BE573B7B}"/>
              </a:ext>
            </a:extLst>
          </p:cNvPr>
          <p:cNvGrpSpPr/>
          <p:nvPr/>
        </p:nvGrpSpPr>
        <p:grpSpPr>
          <a:xfrm>
            <a:off x="6762747" y="5374307"/>
            <a:ext cx="277697" cy="15340"/>
            <a:chOff x="5148064" y="1664804"/>
            <a:chExt cx="277697" cy="15340"/>
          </a:xfrm>
        </p:grpSpPr>
        <p:cxnSp>
          <p:nvCxnSpPr>
            <p:cNvPr id="57" name="Straight Connector 101">
              <a:extLst>
                <a:ext uri="{FF2B5EF4-FFF2-40B4-BE49-F238E27FC236}">
                  <a16:creationId xmlns:a16="http://schemas.microsoft.com/office/drawing/2014/main" id="{CCB1D630-AE6F-0097-CDF1-E8618BE75ED2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1664804"/>
              <a:ext cx="2745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101">
              <a:extLst>
                <a:ext uri="{FF2B5EF4-FFF2-40B4-BE49-F238E27FC236}">
                  <a16:creationId xmlns:a16="http://schemas.microsoft.com/office/drawing/2014/main" id="{90E2BA0E-916B-7635-1333-92629A51ED46}"/>
                </a:ext>
              </a:extLst>
            </p:cNvPr>
            <p:cNvCxnSpPr>
              <a:cxnSpLocks/>
            </p:cNvCxnSpPr>
            <p:nvPr/>
          </p:nvCxnSpPr>
          <p:spPr>
            <a:xfrm>
              <a:off x="5151232" y="1680144"/>
              <a:ext cx="274529" cy="0"/>
            </a:xfrm>
            <a:prstGeom prst="line">
              <a:avLst/>
            </a:prstGeom>
            <a:ln w="317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506E54B-8849-BF46-B5CB-7E52D884BF8C}"/>
              </a:ext>
            </a:extLst>
          </p:cNvPr>
          <p:cNvGrpSpPr/>
          <p:nvPr/>
        </p:nvGrpSpPr>
        <p:grpSpPr>
          <a:xfrm>
            <a:off x="6753700" y="5810196"/>
            <a:ext cx="277697" cy="1976"/>
            <a:chOff x="5144896" y="1626824"/>
            <a:chExt cx="277697" cy="1976"/>
          </a:xfrm>
        </p:grpSpPr>
        <p:cxnSp>
          <p:nvCxnSpPr>
            <p:cNvPr id="60" name="Straight Connector 101">
              <a:extLst>
                <a:ext uri="{FF2B5EF4-FFF2-40B4-BE49-F238E27FC236}">
                  <a16:creationId xmlns:a16="http://schemas.microsoft.com/office/drawing/2014/main" id="{014BF851-A406-1DA1-6AC1-E7D2F5771678}"/>
                </a:ext>
              </a:extLst>
            </p:cNvPr>
            <p:cNvCxnSpPr>
              <a:cxnSpLocks/>
            </p:cNvCxnSpPr>
            <p:nvPr/>
          </p:nvCxnSpPr>
          <p:spPr>
            <a:xfrm>
              <a:off x="5144896" y="1626824"/>
              <a:ext cx="2745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101">
              <a:extLst>
                <a:ext uri="{FF2B5EF4-FFF2-40B4-BE49-F238E27FC236}">
                  <a16:creationId xmlns:a16="http://schemas.microsoft.com/office/drawing/2014/main" id="{D7F23780-E350-E8ED-9824-BC99DA072171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1628800"/>
              <a:ext cx="274529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타원 20">
            <a:extLst>
              <a:ext uri="{FF2B5EF4-FFF2-40B4-BE49-F238E27FC236}">
                <a16:creationId xmlns:a16="http://schemas.microsoft.com/office/drawing/2014/main" id="{D4530F68-F5A9-4A02-D0FD-5C2C10299FB0}"/>
              </a:ext>
            </a:extLst>
          </p:cNvPr>
          <p:cNvSpPr/>
          <p:nvPr/>
        </p:nvSpPr>
        <p:spPr>
          <a:xfrm>
            <a:off x="5270438" y="5916173"/>
            <a:ext cx="246863" cy="288032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Elbow Connector 115">
            <a:extLst>
              <a:ext uri="{FF2B5EF4-FFF2-40B4-BE49-F238E27FC236}">
                <a16:creationId xmlns:a16="http://schemas.microsoft.com/office/drawing/2014/main" id="{A43DD4BD-45E1-22F8-D7F9-42B40CE86D08}"/>
              </a:ext>
            </a:extLst>
          </p:cNvPr>
          <p:cNvCxnSpPr>
            <a:cxnSpLocks/>
          </p:cNvCxnSpPr>
          <p:nvPr/>
        </p:nvCxnSpPr>
        <p:spPr>
          <a:xfrm flipV="1">
            <a:off x="5393869" y="5503747"/>
            <a:ext cx="702620" cy="404867"/>
          </a:xfrm>
          <a:prstGeom prst="bentConnector3">
            <a:avLst>
              <a:gd name="adj1" fmla="val -61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 descr="텍스트이(가) 표시된 사진&#10;&#10;자동 생성된 설명">
            <a:extLst>
              <a:ext uri="{FF2B5EF4-FFF2-40B4-BE49-F238E27FC236}">
                <a16:creationId xmlns:a16="http://schemas.microsoft.com/office/drawing/2014/main" id="{3FA29A34-F251-85C4-852C-308253740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69" y="4449949"/>
            <a:ext cx="1175053" cy="175425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DE32A8D-B268-E0B0-819E-D35C5C59835D}"/>
              </a:ext>
            </a:extLst>
          </p:cNvPr>
          <p:cNvSpPr txBox="1"/>
          <p:nvPr/>
        </p:nvSpPr>
        <p:spPr>
          <a:xfrm>
            <a:off x="6573695" y="5162116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485A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2C4BFF-DBA6-565B-58C2-F3751157F7CC}"/>
              </a:ext>
            </a:extLst>
          </p:cNvPr>
          <p:cNvSpPr txBox="1"/>
          <p:nvPr/>
        </p:nvSpPr>
        <p:spPr>
          <a:xfrm>
            <a:off x="6561770" y="5589064"/>
            <a:ext cx="487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485B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417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61be584-82f2-4c72-a2f3-73cad45b947e" xsi:nil="true"/>
    <lcf76f155ced4ddcb4097134ff3c332f xmlns="fd92854f-eaa6-424a-80cc-1e8e965acc7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3CB6813CC4A04582E1666B6A48A318" ma:contentTypeVersion="12" ma:contentTypeDescription="Create a new document." ma:contentTypeScope="" ma:versionID="dd95522a55730ef689b76d340a845cd7">
  <xsd:schema xmlns:xsd="http://www.w3.org/2001/XMLSchema" xmlns:xs="http://www.w3.org/2001/XMLSchema" xmlns:p="http://schemas.microsoft.com/office/2006/metadata/properties" xmlns:ns2="fd92854f-eaa6-424a-80cc-1e8e965acc70" xmlns:ns3="961be584-82f2-4c72-a2f3-73cad45b947e" targetNamespace="http://schemas.microsoft.com/office/2006/metadata/properties" ma:root="true" ma:fieldsID="dd2e8a135efe4a0998df5f420be3cf65" ns2:_="" ns3:_="">
    <xsd:import namespace="fd92854f-eaa6-424a-80cc-1e8e965acc70"/>
    <xsd:import namespace="961be584-82f2-4c72-a2f3-73cad45b94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92854f-eaa6-424a-80cc-1e8e965acc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a8f526-ef22-40be-9f7f-ad6f1d71de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1be584-82f2-4c72-a2f3-73cad45b947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84482e6-05c5-444c-b30d-8f2acd61f5e9}" ma:internalName="TaxCatchAll" ma:showField="CatchAllData" ma:web="961be584-82f2-4c72-a2f3-73cad45b94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E998D7-5E3B-40BB-B9FA-6549D21AC4E3}">
  <ds:schemaRefs>
    <ds:schemaRef ds:uri="961be584-82f2-4c72-a2f3-73cad45b947e"/>
    <ds:schemaRef ds:uri="fd92854f-eaa6-424a-80cc-1e8e965acc70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1FC5D62-A19B-4E4C-B3F2-045A5187DA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AFE230-1220-41BA-BF94-0DC3CAD88B3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Words>21982</Words>
  <Application>Microsoft Office PowerPoint</Application>
  <PresentationFormat>화면 슬라이드 쇼(4:3)</PresentationFormat>
  <Paragraphs>2834</Paragraphs>
  <Slides>218</Slides>
  <Notes>143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218</vt:i4>
      </vt:variant>
    </vt:vector>
  </HeadingPairs>
  <TitlesOfParts>
    <vt:vector size="2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이스트컨트롤      파트너되기</dc:title>
  <dc:creator>곽 정현</dc:creator>
  <cp:lastModifiedBy>test</cp:lastModifiedBy>
  <cp:revision>62</cp:revision>
  <cp:lastPrinted>2023-06-09T01:26:18Z</cp:lastPrinted>
  <dcterms:created xsi:type="dcterms:W3CDTF">2022-09-21T08:11:14Z</dcterms:created>
  <dcterms:modified xsi:type="dcterms:W3CDTF">2024-11-13T07:33:58Z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0x010100983CB6813CC4A04582E1666B6A48A318</vt:lpwstr>
  </property>
  <property fmtid="{D5CDD505-2E9C-101B-9397-08002B2CF9AE}" pid="3" name="MediaServiceImageTags">
    <vt:lpwstr/>
  </property>
</Properties>
</file>